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c40801e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8c40801e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c40801e4e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c40801e4e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666479880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666479880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8666479880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8666479880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666479880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666479880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666479880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666479880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666479880_0_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666479880_0_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666479880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8666479880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8666479880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8666479880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공식 upstream 저장소에서 최신 commit history 가져오기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fetch upstream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history 기준으로 베이스 갱신 (rebase)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rebase upstream/master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Fork 한 저장소(GitHub)도 수정하기 (PR 자동 갱신)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push --force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8666479880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8666479880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실습할 GitHub 저장소 소스폴더 다운받고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clone https://github.com/taeung/git-training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git-training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가장 오래된 commit 두번째로 되감기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두번째로 가장 오래된 commit 의 "pick" 글자를 "edit" 으로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저장: ctrl + o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나가기: ctrl + x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-i --root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되감기(rewind) 한 commit 리스트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rebase interactive 상태 (되감은 상태)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--root 대신 최신 commit 기준으로 HEAD~10 10개중에서 선택도 가능하다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8666479880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8666479880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rebase --continue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되감은 내용 풀기(continue) 이후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rebase 과정을 취소하려면 --abort 옵션을 사용할 수 있다.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8666479880_0_1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8666479880_0_1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c40801e4e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c40801e4e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8666479880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8666479880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3번째, 5번째, 6번째 commit 에 해당되는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"pick" 글자를 "edit" 글자로 바꾸고 저장하자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저장: ctrl + 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나가기: ctrl + 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-i --root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(1-2)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(2-2)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(3-1) 되감은 과거시점 commit 리스트 확인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(3-3)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8666479880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8666479880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8666479880_0_1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8666479880_0_1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2번째로 오래된 commit 에 해당되는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"pick" 글자를 "edit" 글자로 바꾸고 저장하자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저장: ctrl + o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nano 편집기 나가기: ctrl + 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-i --root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hello.txt 빈파일 생성 및 commit 준비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touch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add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message 를 수정하기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Add knapsack problem PDF and hello.txt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commit --amend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되감은 내용 풀기(continue)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rebase --continue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수정 결과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2번째로 오래된 commit 에 해당되는 commit ID로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 "[commit ID]"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8666479880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8666479880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C/C++ 프로그램 함수호출 추적 오픈소스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프로젝트 다운로드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workspace/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clone https://github.com/namhyung/uftrace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uftrace/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버전 리스트 (태그) 가져오기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fetch --tags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버전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tag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8666479880_0_1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8666479880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v0.8 버전 (과거시점) 으로 현재 폴더 변경하기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v0.8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폴더 에서 cmd-*.c 관련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uftrace 의 서브명령인 record, replay 등에 대한 소스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CONTRIBUTING.md  Makefile.include  arch         cmd-info.c    cmd-replay.c  doc            scripts    utils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COPYING          NEWS              check-deps   cmd-live.c    cmd-report.c  libmcount      tests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INSTALL.md       README.md         cmd-dump.c   cmd-record.c  cmd-script.c  libtraceevent  uftrace.c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Makefile         TODO              cmd-graph.c  cmd-recv.c    configure     misc           uftrace.h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다시 원본 GitHub 프로젝트 내용으로 현재 폴더 변경하기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origin/master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cmds 폴더에서 uftrace 의 서브명령인 record, replay 등에 대한 소스 파일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현재에는 cmds 폴더 내부에서 따로 소스파일을 관리하고 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 cmds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dump.c  graph.c  info.c  live.c  record.c  recv.c  replay.c  report.c  script.c  tui.c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8666479880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8666479880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소스파일을 누가 수정했고 언제 수정했는지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라인 기준으로 commit 정보를 찾아 낼 수 있다.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blame cmds/record.c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edf805aad cmd-record.c  (Taeung Song   2018-04-16 15:00:12 +0900  102)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edf805aad cmd-record.c  (Taeung Song   2018-04-16 15:00:12 +0900  103)  if (opts-&gt;nop) {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103 번째 라인은 누가 수정했고 언제 수정했는지 왜 수정했는지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정보를 확인 할 수 있다. (참고: blame은 최신 commit 기준으로 보여준다)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edf805aad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c40801e4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c40801e4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c40801e4e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c40801e4e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c40801e4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c40801e4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c40801e4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c40801e4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c40801e4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c40801e4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c40801e4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c40801e4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pytorch example 준비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git clone https://github.com/[본인 GitHub ID]/pytorch-example.git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mv pytorch-example examples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root@goorm:/workspace/pythorch# cd 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pytorch MNIST 테스트 폴더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root@goorm:/workspace/pythorch/examples(master)# cd 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root@goorm:/workspace/pythorch/examples/mnist(master)# cat README.md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Basic MNIST 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```bash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pip install -r requirements.txt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python 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CUDA_VISIBLE_DEVICES=2 python main.py  # to specify GPU id to ex. 2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```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c40801e4e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c40801e4e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c40801e4e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c40801e4e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root@goorm:/workspace/pythorch/examples/mnist(master)# pip install -r requirements.txt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...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이전 테스트 index.py 와 동일한 mnist 테스트 실행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root@goorm:/workspace/pythorch/examples/mnist(master)# python main.py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c40801e4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c40801e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c40801e4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c40801e4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c40801e4e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c40801e4e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해당 오픈소스에서 "누가 제일 개발을 많이할까 ?"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참고: nl 명령은 파일의 line number 명시 (순위표시용으로 사용)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-sn | nl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git shortlog -s 옵션 이란 ? "개발자별 commit 개수 요약 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-h | grep summary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-s, --summary         Suppress commit descriptions, only provides commit count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git shortlog -n 옵션이란 ? "개발자별 commit 개수 순위 정리"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shortlog -h | grep number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    -n, --numbered        sort output according to the number of commits per author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66647988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66647988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개수 세기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| wc -l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(참고: wc -l 명령은 (파일) 라인수 개수 측정)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66647988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66647988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전체 소스파일 수정내역(commit) 리스트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6664798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6664798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전체 소스파일 수정내역(commit) 리스트   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log --oneline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6c8e2ba fix warnings and failures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3c032e8 Add CI to run examples via github action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19ae7a3 Merge pull request #792 from mrshenli/batch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...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66647988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66647988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66479880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666479880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666479880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666479880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소스수정 내역(commit) 한가지 확인하기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 6c8e2ba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66647988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66647988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소스수정 내역(commit) 한가지 확인하기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git show 6c8e2ba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참고: 'q' 키 눌러서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66647988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66647988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commit(6c8e2ba)의 수정한 파일들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6c8e2ba | grep "diff --git"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a/dcgan/main.py b/dcgan/main.py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a/fast_neural_style/download_saved_models.py b/fast_neural_style/download_saved_models.py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a/run_python_examples.sh b/run_python_examples.sh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a/word_language_model/main.py b/word_language_model/main.py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해당 commit의 수정한 파일 개수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 6c8e2ba | grep "diff --git" | wc -l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40801e4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40801e4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666479880_0_1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666479880_0_1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전체 소스파일 수정내역(commit) 리스트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e7870c1 (HEAD -&gt; master, origin/master, origin/HEAD) remove tput, causes errors in CI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6c8e2ba fix warnings and failures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3c032e8 Add CI to run examples via github action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19ae7a3 Merge pull request #792 from mrshenli/batch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666479880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666479880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Merge commit (병합 커밋) 수정내역은 없음을 확인하자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show 19ae7a3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66647988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66647988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전체 소스파일 수정내역(commit) 자세히 보기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-p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참고: 'q' 키 눌러서 나가기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664798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664798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오픈소스 작업 폴더로 이동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cd /workspace/pytorch/examples/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특정 폴더를 기준으로 소스 수정내역(commit) 리스트 확인하기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--oneline -- mnist/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6647988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664798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# 2020년 1월 부터 2020년 6월 30일까지 소스 수정내역(commit) 리스트 확인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1"/>
                </a:solidFill>
              </a:rPr>
              <a:t>$ git log --oneline --after=2020-01-01 --before=2020-06-30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866647988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866647988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666479880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666479880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한달간의 소스 수정내역(commit) 리스트 확인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 git log --oneline --after=2020-06-01 --before=2020-06-30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59caa16 Merge pull request #791 from seemethere/fix_transformer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13acec6 word_language_model: Fix Transformer init_weights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edfa9f2 Fix errors executing run_python_examples.sh "install_deps,run_all" (#787)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7016919 Update word-level LM arguments in README (#786)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59423c5 Delete unnecessary blank lines (#785)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 소스 수정내역(commit) 개수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--oneline --after=2020-06-01 --before=2020-06-30 | wc -l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66647988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66647988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2020년 6월 한달간 mnist/ 폴더기준 소스파일 수정내역(commit)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--oneline --after=2020-06-01 --before=2020-06-30 -- mnist/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59423c5 Delete unnecessary blank lines (#785)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66647988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6664798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소스파일 수정내역(commit) 옛날것부터 살펴보기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log --reverse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c42f6c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c42f6c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c40801e4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c40801e4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6664798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86664798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GitHub ID/PW 캐싱데이터 삭제 (삭제시 문제없음)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다른(사람) GitHub 계정과의 충돌방지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--unset credential.helper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--system --unset credential.helper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GitHub 계정 이메일 주소 및 본인영문이름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차후 소스코드 파일수정 내역(commit) 저자(author)정보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user.email "본인메일적으세요"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config --global user.name "본인이름적으세요"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6664798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86664798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Git commit(소스파일 수정내역) message(설명글) 수정할 기본 편집기 설정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원하는 편집기 설정가능 (vim, emacs, nano, notepad 등)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config --global core.editor nano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nano 편집기 사용시 설치 필요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sudo apt install -y nano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66647988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66647988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Git 설정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Git 설정수정은 이전 실습명령 동일하게 입력시 수정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config --list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c42f6cca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c42f6cca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666479880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666479880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666479880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666479880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66647988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66647988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666479880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666479880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프로젝트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cd /workspace/pytorch/examples/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Branch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작업내용을 대표하는 키워드로 Branch 명 생성추전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-b fix-mnist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8666479880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866647988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"같은 폴더 다른세상" 브랜치 테스트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touch hi.txt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새롭게 생성한 fix-mnist 브랜치에서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새로운 파일 hi.txt 수정내역(commit) 만들기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hi.txt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-m "test: add hi.txt file"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브랜치를 master 브랜치로 변경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같은 폴더내 파일 내용확인하기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hi.txt 파일 존재여부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브랜치 fix-mnist 로 변경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hi.txt 파일 존재여부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다시 master 브랜치로 변경후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ls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666479880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666479880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master 브랜치로 변경후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master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Branch 삭제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branch -D fix-mnist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c40801e4e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c40801e4e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666479880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666479880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# 현재 소스파일 상태(status)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$ git status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On branch master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Your branch is up to date with 'origin/master'.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nothing to commit, working tree clean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8666479880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8666479880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# 현재 소스파일 상태(status) 확인하기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$ git status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On branch master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Your branch is up to date with 'origin/master'.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nothing to commit, working tree clean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6479880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6479880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오픈소스 프로젝트 폴더로 이동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cd /workspace/pytorch/examples/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Branch 생성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작업내용을 대표하는 키워드로 Branch 명 생성추전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checkout -b fix-mnist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666479880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8666479880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원하는 편집기(vim, emacs 등)으로 mnist/main.py 파일 수정하기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nano 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mnist/main.py 소스 파일 수정한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diff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diff --git a/mnist/main.py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index 7d7899d..1bee55c 100644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--- a/mnist/main.py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+++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@@ -77,7 +77,7 @@ def main():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parser.add_argument('--test-batch-size', type=int, default=1000, metavar='N',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help='input batch size for testing (default: 1000)')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parser.add_argument('--epochs', type=int, default=14, metavar='N',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-                        help='number of epochs to train (default: 10)')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+                        help='number of epochs to train (default: 14)')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parser.add_argument('--lr', type=float, default=1.0, metavar='LR',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help='learning rate (default: 1.0)')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parser.add_argument('--gamma', type=float, default=0.7, metavar='M',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8666479880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8666479880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666479880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666479880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원하는 편집기(vim, emacs 등)으로 mnist/main.py 파일 수정하기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nano 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# mnist/main.py 소스 파일 수정한 내용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$ git diff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diff --git a/mnist/main.py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index 7d7899d..1bee55c 100644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--- a/mnist/main.py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+++ b/mnist/main.py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@@ -77,7 +77,7 @@ def main():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parser.add_argument('--test-batch-size', type=int, default=1000, metavar='N',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help='input batch size for testing (default: 1000)')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parser.add_argument('--epochs', type=int, default=14, metavar='N',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-                        help='number of epochs to train (default: 10)')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+                        help='number of epochs to train (default: 14)')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parser.add_argument('--lr', type=float, default=1.0, metavar='LR',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                    help='learning rate (default: 1.0)')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     parser.add_argument('--gamma', type=float, default=0.7, metavar='M',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666479880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666479880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수정내역(commit) 만들기 준비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666479880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666479880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준비 완료상태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866647988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866647988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Git commit(수정내역) 만들고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commit을 만든 이유 작성: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help 내용 안에 잘못된 default 값 수정했다는 설명 적기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commit -m "Correct typo in default value within help"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내가 작성한 commit 확인하기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$ git show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# 참고: 'q' 키 누르고 나가기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666479880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666479880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소스폴더 상태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nothing to commit, working tree clean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c40801e4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c40801e4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66647988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66647988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mnist/main.py 소스파일 수정하기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1bee55c..166231a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-22,6 +22,7 @@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self.conv2(x)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F.max_pool2d(x, 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self.dropout1(x)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torch.flatten(x, 1)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666479880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666479880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git commit 준비 완료상태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8666479880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8666479880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mnist/main.py 소스파일 수정하기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1bee55c..166231a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-22,6 +22,7 @@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self.conv2(x)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        x = F.relu(x)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F.max_pool2d(x, 2)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self.dropout1(x)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 x = torch.flatten(x, 1)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c42f6cca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8c42f6cc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666479880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666479880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866647988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866647988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66647988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66647988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66647988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866647988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66647988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66647988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66647988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866647988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나의 작업 브랜치 fix-mnist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branch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내가 작성한 2개의 commit 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나의 Fork 저장소 GitHub 에 업로드해서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내가만든 수정내역(commit) 제출(pull-request)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push origin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c40801e4e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c40801e4e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66647988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66647988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666479880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8666479880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66647988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66647988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66647988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866647988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c42f6cc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c42f6cc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666479880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666479880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원하는 편집기로 mnist/main.py 파일 수정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666479880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8666479880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파일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잠시 저장(stash)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stash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현재 소스폴더 상태 확인하기: 아무 수정분 없음을 확인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잠시 저장(stash)해둔 내용 복구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stash pop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복구된 수정한 파일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66647988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866647988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파일 수정한 내용 최신역사를 기준으로 복구하기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checkout 의미 local git 저장소 에서 "가져오다 / 대출받다" 의미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checkout --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최신역사 기준으로 파일내용 복구 후 내용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8666479880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8666479880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8666479880_0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8666479880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원하는 편집기로 mnist/main.py 파일 수정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index 166231a..6a9607a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@@ -6,7 +6,7 @@ import torch.nn.functional as F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-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+import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c40801e4e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c40801e4e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666479880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666479880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add 명령 취소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할 준비취소 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Changes not staged for commit: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add &lt;file&gt;..." to update what will be committed)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(use "git checkout -- &lt;file&gt;..." to discard changes in working directory)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no changes added to commit (use "git add" and/or "git commit -a")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666479880_0_1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666479880_0_1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commit 할 준비완료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Changes to be committed: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reset HEAD &lt;file&gt;..." to unstage)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add 명령 취소 후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reset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commit 할 준비취소 후 상태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status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On branch fix-mnist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Changes not staged for commit: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add &lt;file&gt;..." to update what will be committed)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(use "git checkout -- &lt;file&gt;..." to discard changes in working directory)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        modified:  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no changes added to commit (use "git add" and/or "git commit -a")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666479880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66647988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만들기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-m "Add import json"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생성한 commit 정보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정보 삭제하기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참고: HEAD~1 은 가장 위에서 첫번째 내용을 삭제한다는 의미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reset --hard HEAD~1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삭제 후 가장 최신 commit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666479880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666479880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내용 수정 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6a9607a..56da205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-7,6 +7,7 @@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666479880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666479880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기준으로 commit 할 준비하기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만들기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-s 옵션 포함시 라이센스 서명을 의미하는 Signed-off-by 내용을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message 안에 포함하게 된다.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-sm "Add import requests"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commit message 안에 Signed-off-by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show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866647988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866647988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소스 내용 수정 후 확인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nano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diff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diff --git a/mnist/main.py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index 6a9607a..56da205 100644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--- a/mnist/main.py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+++ b/mnist/main.py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@@ -7,6 +7,7 @@ import torch.optim as optim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torchvision import datasets, transforms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from torch.optim.lr_scheduler import StepLR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import json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-import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+import requests as req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class Net(nn.Module):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     def __init__(self):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8666479880_0_1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8666479880_0_1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수정이전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106d167 (HEAD -&gt; fix-mnist) Add import requests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수정한 내용 commit 할 준비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commit --amend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최신 commit 수정 이후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9786c82 (HEAD -&gt; fix-mnist) Add 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666479880_0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8666479880_0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수정이전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106d167 (HEAD -&gt; fix-mnist) Add import requests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수정한 내용 commit 할 준비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add mnist/main.py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commit --amend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최신 commit 수정 이후 commit ID 확인하기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log --oneline -1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9786c82 (HEAD -&gt; fix-mnist) Add import requests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c42f6cca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8c42f6cca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666479880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666479880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오픈소스 공식 GitHub 프로젝트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upstream 으로 등록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remote add upstream https://github.com/taeung/pytorch-example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origin: 나의 Fork 저장소 GitHub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# upstream: 오픈소스 공식 GitHub URL (또는 팀프로젝트 URL)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$ git remote -v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(fetch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(fetch)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c40801e4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c40801e4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8666479880_0_1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8666479880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오픈소스 공식 GitHub 프로젝트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upstream 으로 등록 하기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remote add upstream https://github.com/taeung/pytorch-example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origin: 나의 Fork 저장소 GitHub URL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# upstream: 오픈소스 공식 GitHub URL (또는 팀프로젝트 URL)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$ git remote -v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(fetch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origin  https://github.com/gentlelinuxer/pytorch-example.git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(fetch)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upstream        https://github.com/taeung/pytorch-example (push)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666479880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666479880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666479880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666479880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666479880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666479880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666479880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666479880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666479880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666479880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666479880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8666479880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666479880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8666479880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8666479880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8666479880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66479880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66479880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6845" y="204087"/>
            <a:ext cx="8228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6845" y="1202646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github.com/Taeung/pytorch-exampl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github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goorm.io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0" y="1808850"/>
            <a:ext cx="914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3C78D8"/>
                </a:solidFill>
              </a:rPr>
              <a:t>오픈소스 참여</a:t>
            </a:r>
            <a:r>
              <a:rPr b="1" lang="ko" sz="3000"/>
              <a:t>를 위한</a:t>
            </a:r>
            <a:endParaRPr b="1" sz="3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400">
                <a:solidFill>
                  <a:srgbClr val="6AA84F"/>
                </a:solidFill>
              </a:rPr>
              <a:t>Git/GitHub</a:t>
            </a:r>
            <a:r>
              <a:rPr b="1" lang="ko" sz="3400"/>
              <a:t> 기본실습</a:t>
            </a:r>
            <a:endParaRPr b="1" sz="2400"/>
          </a:p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583150" y="3769275"/>
            <a:ext cx="243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리얼리눅스   송태웅</a:t>
            </a:r>
            <a:endParaRPr b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3" name="Google Shape;133;p2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3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8" name="Google Shape;1148;p113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9" name="Google Shape;1149;p113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0" name="Google Shape;1150;p113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1" name="Google Shape;1151;p113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2" name="Google Shape;1152;p113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3" name="Google Shape;1153;p113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4" name="Google Shape;1154;p113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5" name="Google Shape;1155;p113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6" name="Google Shape;1156;p113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57" name="Google Shape;1157;p113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8" name="Google Shape;1158;p113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59" name="Google Shape;1159;p113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60" name="Google Shape;1160;p113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61" name="Google Shape;1161;p113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62" name="Google Shape;1162;p113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63" name="Google Shape;1163;p113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64" name="Google Shape;1164;p113"/>
          <p:cNvCxnSpPr>
            <a:stCxn id="1163" idx="3"/>
            <a:endCxn id="1147" idx="3"/>
          </p:cNvCxnSpPr>
          <p:nvPr/>
        </p:nvCxnSpPr>
        <p:spPr>
          <a:xfrm>
            <a:off x="5273825" y="629025"/>
            <a:ext cx="600" cy="1524000"/>
          </a:xfrm>
          <a:prstGeom prst="bentConnector3">
            <a:avLst>
              <a:gd fmla="val 396875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113"/>
          <p:cNvCxnSpPr/>
          <p:nvPr/>
        </p:nvCxnSpPr>
        <p:spPr>
          <a:xfrm flipH="1" rot="5400000">
            <a:off x="5210725" y="1607275"/>
            <a:ext cx="2242800" cy="1629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66" name="Google Shape;1166;p113"/>
          <p:cNvSpPr txBox="1"/>
          <p:nvPr/>
        </p:nvSpPr>
        <p:spPr>
          <a:xfrm>
            <a:off x="3982462" y="3205838"/>
            <a:ext cx="377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Rebase 필요 !</a:t>
            </a:r>
            <a:endParaRPr b="1" sz="2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(최신역사로 베이스 업데이트)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1167" name="Google Shape;1167;p113"/>
          <p:cNvSpPr/>
          <p:nvPr/>
        </p:nvSpPr>
        <p:spPr>
          <a:xfrm>
            <a:off x="7167550" y="3544800"/>
            <a:ext cx="1584900" cy="119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4" name="Google Shape;1174;p11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5" name="Google Shape;1175;p11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6" name="Google Shape;1176;p114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7" name="Google Shape;1177;p114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8" name="Google Shape;1178;p114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79" name="Google Shape;1179;p114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0" name="Google Shape;1180;p114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1" name="Google Shape;1181;p114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2" name="Google Shape;1182;p114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3" name="Google Shape;1183;p114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4" name="Google Shape;1184;p114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5" name="Google Shape;1185;p114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6" name="Google Shape;1186;p114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87" name="Google Shape;1187;p114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88" name="Google Shape;1188;p114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89" name="Google Shape;1189;p114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90" name="Google Shape;1190;p114"/>
          <p:cNvCxnSpPr/>
          <p:nvPr/>
        </p:nvCxnSpPr>
        <p:spPr>
          <a:xfrm>
            <a:off x="5532250" y="882175"/>
            <a:ext cx="308700" cy="22887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1" name="Google Shape;1191;p114"/>
          <p:cNvSpPr txBox="1"/>
          <p:nvPr/>
        </p:nvSpPr>
        <p:spPr>
          <a:xfrm>
            <a:off x="5521350" y="3085198"/>
            <a:ext cx="7476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fetch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192" name="Google Shape;1192;p114"/>
          <p:cNvSpPr/>
          <p:nvPr/>
        </p:nvSpPr>
        <p:spPr>
          <a:xfrm>
            <a:off x="5220350" y="4010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93" name="Google Shape;1193;p114"/>
          <p:cNvSpPr/>
          <p:nvPr/>
        </p:nvSpPr>
        <p:spPr>
          <a:xfrm>
            <a:off x="5220350" y="362917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94" name="Google Shape;1194;p114"/>
          <p:cNvSpPr/>
          <p:nvPr/>
        </p:nvSpPr>
        <p:spPr>
          <a:xfrm>
            <a:off x="5048450" y="3512625"/>
            <a:ext cx="1584900" cy="10029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1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1" name="Google Shape;1201;p11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2" name="Google Shape;1202;p11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3" name="Google Shape;1203;p115"/>
          <p:cNvSpPr/>
          <p:nvPr/>
        </p:nvSpPr>
        <p:spPr>
          <a:xfrm>
            <a:off x="7339450" y="1912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4" name="Google Shape;1204;p115"/>
          <p:cNvSpPr/>
          <p:nvPr/>
        </p:nvSpPr>
        <p:spPr>
          <a:xfrm>
            <a:off x="7339450" y="1531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5" name="Google Shape;1205;p115"/>
          <p:cNvSpPr/>
          <p:nvPr/>
        </p:nvSpPr>
        <p:spPr>
          <a:xfrm>
            <a:off x="7339450" y="11504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6" name="Google Shape;1206;p115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7" name="Google Shape;1207;p115"/>
          <p:cNvSpPr/>
          <p:nvPr/>
        </p:nvSpPr>
        <p:spPr>
          <a:xfrm>
            <a:off x="7339450" y="4719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8" name="Google Shape;1208;p115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09" name="Google Shape;1209;p115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10" name="Google Shape;1210;p115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1" name="Google Shape;1211;p115"/>
          <p:cNvSpPr/>
          <p:nvPr/>
        </p:nvSpPr>
        <p:spPr>
          <a:xfrm>
            <a:off x="7339450" y="2401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2" name="Google Shape;1212;p115"/>
          <p:cNvSpPr/>
          <p:nvPr/>
        </p:nvSpPr>
        <p:spPr>
          <a:xfrm>
            <a:off x="7339450" y="769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3" name="Google Shape;1213;p115"/>
          <p:cNvSpPr/>
          <p:nvPr/>
        </p:nvSpPr>
        <p:spPr>
          <a:xfrm>
            <a:off x="7339450" y="3884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14" name="Google Shape;1214;p11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15" name="Google Shape;1215;p115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6" name="Google Shape;1216;p115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7" name="Google Shape;1217;p115"/>
          <p:cNvSpPr/>
          <p:nvPr/>
        </p:nvSpPr>
        <p:spPr>
          <a:xfrm>
            <a:off x="7339450" y="3544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8" name="Google Shape;1218;p115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19" name="Google Shape;1219;p115"/>
          <p:cNvSpPr/>
          <p:nvPr/>
        </p:nvSpPr>
        <p:spPr>
          <a:xfrm>
            <a:off x="7205675" y="3133725"/>
            <a:ext cx="1528800" cy="195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115"/>
          <p:cNvSpPr txBox="1"/>
          <p:nvPr/>
        </p:nvSpPr>
        <p:spPr>
          <a:xfrm>
            <a:off x="6294800" y="3343500"/>
            <a:ext cx="8265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rebase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221" name="Google Shape;1221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7" name="Google Shape;1227;p11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8" name="Google Shape;1228;p11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29" name="Google Shape;1229;p116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30" name="Google Shape;1230;p116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1" name="Google Shape;1231;p116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2" name="Google Shape;1232;p116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3" name="Google Shape;1233;p116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34" name="Google Shape;1234;p116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35" name="Google Shape;1235;p116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6" name="Google Shape;1236;p116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7" name="Google Shape;1237;p116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38" name="Google Shape;1238;p116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239" name="Google Shape;1239;p116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0" name="Google Shape;1240;p116"/>
          <p:cNvSpPr txBox="1"/>
          <p:nvPr/>
        </p:nvSpPr>
        <p:spPr>
          <a:xfrm>
            <a:off x="6561050" y="1734638"/>
            <a:ext cx="10089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force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241" name="Google Shape;1241;p116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16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16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4" name="Google Shape;1244;p116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5" name="Google Shape;1245;p116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46" name="Google Shape;1246;p116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47" name="Google Shape;1247;p116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48" name="Google Shape;1248;p116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1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5" name="Google Shape;1255;p11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6" name="Google Shape;1256;p11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7" name="Google Shape;1257;p117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58" name="Google Shape;1258;p117"/>
          <p:cNvSpPr/>
          <p:nvPr/>
        </p:nvSpPr>
        <p:spPr>
          <a:xfrm>
            <a:off x="7339450" y="3621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9" name="Google Shape;1259;p117"/>
          <p:cNvSpPr/>
          <p:nvPr/>
        </p:nvSpPr>
        <p:spPr>
          <a:xfrm>
            <a:off x="7339450" y="32400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0" name="Google Shape;1260;p117"/>
          <p:cNvSpPr/>
          <p:nvPr/>
        </p:nvSpPr>
        <p:spPr>
          <a:xfrm>
            <a:off x="7339450" y="693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1" name="Google Shape;1261;p117"/>
          <p:cNvSpPr/>
          <p:nvPr/>
        </p:nvSpPr>
        <p:spPr>
          <a:xfrm>
            <a:off x="7339450" y="3122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62" name="Google Shape;1262;p117"/>
          <p:cNvSpPr txBox="1"/>
          <p:nvPr/>
        </p:nvSpPr>
        <p:spPr>
          <a:xfrm>
            <a:off x="6509650" y="-569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63" name="Google Shape;1263;p117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4" name="Google Shape;1264;p117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5" name="Google Shape;1265;p117"/>
          <p:cNvSpPr/>
          <p:nvPr/>
        </p:nvSpPr>
        <p:spPr>
          <a:xfrm>
            <a:off x="7339450" y="4383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6" name="Google Shape;1266;p117"/>
          <p:cNvSpPr/>
          <p:nvPr/>
        </p:nvSpPr>
        <p:spPr>
          <a:xfrm>
            <a:off x="7339450" y="40020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67" name="Google Shape;1267;p117"/>
          <p:cNvSpPr/>
          <p:nvPr/>
        </p:nvSpPr>
        <p:spPr>
          <a:xfrm>
            <a:off x="7879725" y="48094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17"/>
          <p:cNvSpPr/>
          <p:nvPr/>
        </p:nvSpPr>
        <p:spPr>
          <a:xfrm>
            <a:off x="7879725" y="4961850"/>
            <a:ext cx="105000" cy="105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17"/>
          <p:cNvSpPr/>
          <p:nvPr/>
        </p:nvSpPr>
        <p:spPr>
          <a:xfrm>
            <a:off x="7339450" y="2598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0" name="Google Shape;1270;p117"/>
          <p:cNvSpPr/>
          <p:nvPr/>
        </p:nvSpPr>
        <p:spPr>
          <a:xfrm>
            <a:off x="7339450" y="2217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1" name="Google Shape;1271;p117"/>
          <p:cNvSpPr/>
          <p:nvPr/>
        </p:nvSpPr>
        <p:spPr>
          <a:xfrm>
            <a:off x="7339450" y="1836213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272" name="Google Shape;1272;p117"/>
          <p:cNvSpPr/>
          <p:nvPr/>
        </p:nvSpPr>
        <p:spPr>
          <a:xfrm>
            <a:off x="7339450" y="1455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73" name="Google Shape;1273;p117"/>
          <p:cNvSpPr/>
          <p:nvPr/>
        </p:nvSpPr>
        <p:spPr>
          <a:xfrm>
            <a:off x="7339450" y="10742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74" name="Google Shape;1274;p117"/>
          <p:cNvSpPr/>
          <p:nvPr/>
        </p:nvSpPr>
        <p:spPr>
          <a:xfrm>
            <a:off x="7195600" y="995375"/>
            <a:ext cx="1528800" cy="19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17"/>
          <p:cNvSpPr txBox="1"/>
          <p:nvPr/>
        </p:nvSpPr>
        <p:spPr>
          <a:xfrm>
            <a:off x="2563602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277" name="Google Shape;1277;p11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78" name="Google Shape;1278;p11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1279" name="Google Shape;1279;p117"/>
          <p:cNvCxnSpPr/>
          <p:nvPr/>
        </p:nvCxnSpPr>
        <p:spPr>
          <a:xfrm flipH="1">
            <a:off x="4650250" y="672850"/>
            <a:ext cx="2377200" cy="2676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0" name="Google Shape;1280;p117"/>
          <p:cNvSpPr txBox="1"/>
          <p:nvPr/>
        </p:nvSpPr>
        <p:spPr>
          <a:xfrm>
            <a:off x="5580763" y="1988614"/>
            <a:ext cx="1008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PR</a:t>
            </a:r>
            <a:endParaRPr b="1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자동 갱신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281" name="Google Shape;1281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7" name="Google Shape;1287;p118"/>
          <p:cNvSpPr txBox="1"/>
          <p:nvPr/>
        </p:nvSpPr>
        <p:spPr>
          <a:xfrm>
            <a:off x="89700" y="2173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오픈소스 GitHub</a:t>
            </a:r>
            <a:r>
              <a:rPr b="1" lang="ko" sz="2000">
                <a:solidFill>
                  <a:srgbClr val="666666"/>
                </a:solidFill>
              </a:rPr>
              <a:t> 최신 소스수정내역(commit)로 </a:t>
            </a:r>
            <a:r>
              <a:rPr b="1" lang="ko" sz="2000">
                <a:solidFill>
                  <a:srgbClr val="E69138"/>
                </a:solidFill>
              </a:rPr>
              <a:t>Base 업데이트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Rebase</a:t>
            </a:r>
            <a:endParaRPr b="1" i="1" sz="3000">
              <a:solidFill>
                <a:srgbClr val="E06666"/>
              </a:solidFill>
            </a:endParaRPr>
          </a:p>
        </p:txBody>
      </p:sp>
      <p:pic>
        <p:nvPicPr>
          <p:cNvPr id="1288" name="Google Shape;128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0" y="583125"/>
            <a:ext cx="89449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94" name="Google Shape;1294;p119"/>
          <p:cNvSpPr txBox="1"/>
          <p:nvPr/>
        </p:nvSpPr>
        <p:spPr>
          <a:xfrm>
            <a:off x="89700" y="2173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오픈소스 GitHub</a:t>
            </a:r>
            <a:r>
              <a:rPr b="1" lang="ko" sz="2000">
                <a:solidFill>
                  <a:srgbClr val="666666"/>
                </a:solidFill>
              </a:rPr>
              <a:t> 최신 소스수정내역(commit)로 </a:t>
            </a:r>
            <a:r>
              <a:rPr b="1" lang="ko" sz="2000">
                <a:solidFill>
                  <a:srgbClr val="E69138"/>
                </a:solidFill>
              </a:rPr>
              <a:t>Base 업데이트</a:t>
            </a:r>
            <a:endParaRPr b="1"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Rebase</a:t>
            </a:r>
            <a:endParaRPr b="1" i="1" sz="3000">
              <a:solidFill>
                <a:srgbClr val="E06666"/>
              </a:solidFill>
            </a:endParaRPr>
          </a:p>
        </p:txBody>
      </p:sp>
      <p:pic>
        <p:nvPicPr>
          <p:cNvPr id="1295" name="Google Shape;129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50" y="583125"/>
            <a:ext cx="894490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9"/>
          <p:cNvSpPr/>
          <p:nvPr/>
        </p:nvSpPr>
        <p:spPr>
          <a:xfrm>
            <a:off x="2827350" y="3262850"/>
            <a:ext cx="20619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9"/>
          <p:cNvSpPr/>
          <p:nvPr/>
        </p:nvSpPr>
        <p:spPr>
          <a:xfrm>
            <a:off x="3573525" y="4104650"/>
            <a:ext cx="2257800" cy="331800"/>
          </a:xfrm>
          <a:prstGeom prst="rect">
            <a:avLst/>
          </a:prstGeom>
          <a:noFill/>
          <a:ln cap="flat" cmpd="sng" w="36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dir="5400000" dist="23040">
              <a:srgbClr val="000000">
                <a:alpha val="34900"/>
              </a:srgbClr>
            </a:outerShdw>
          </a:effectLst>
        </p:spPr>
        <p:txBody>
          <a:bodyPr anchorCtr="0" anchor="ctr" bIns="82925" lIns="82925" spcFirstLastPara="1" rIns="82925" wrap="square" tIns="82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26" y="131100"/>
            <a:ext cx="7659451" cy="55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04" name="Google Shape;1304;p120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</a:t>
            </a:r>
            <a:r>
              <a:rPr b="1" lang="ko" sz="2000">
                <a:solidFill>
                  <a:srgbClr val="666666"/>
                </a:solidFill>
              </a:rPr>
              <a:t>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0" name="Google Shape;1310;p121"/>
          <p:cNvSpPr txBox="1"/>
          <p:nvPr/>
        </p:nvSpPr>
        <p:spPr>
          <a:xfrm>
            <a:off x="0" y="2280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다시 </a:t>
            </a:r>
            <a:r>
              <a:rPr b="1" lang="ko" sz="2000">
                <a:solidFill>
                  <a:srgbClr val="6AA84F"/>
                </a:solidFill>
              </a:rPr>
              <a:t>현재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9900FF"/>
                </a:solidFill>
              </a:rPr>
              <a:t>풀기(continue)</a:t>
            </a:r>
            <a:endParaRPr i="1" sz="2000">
              <a:solidFill>
                <a:srgbClr val="9900FF"/>
              </a:solidFill>
            </a:endParaRPr>
          </a:p>
        </p:txBody>
      </p:sp>
      <p:pic>
        <p:nvPicPr>
          <p:cNvPr id="1311" name="Google Shape;131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550" y="321535"/>
            <a:ext cx="8150175" cy="482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17" name="Google Shape;1317;p122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318" name="Google Shape;131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11692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22"/>
          <p:cNvSpPr txBox="1"/>
          <p:nvPr/>
        </p:nvSpPr>
        <p:spPr>
          <a:xfrm>
            <a:off x="1932288" y="28720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명령을 입력해보세요 !</a:t>
            </a:r>
            <a:endParaRPr b="1" sz="2500">
              <a:solidFill>
                <a:srgbClr val="F1C232"/>
              </a:solidFill>
            </a:endParaRPr>
          </a:p>
        </p:txBody>
      </p:sp>
      <p:sp>
        <p:nvSpPr>
          <p:cNvPr id="1320" name="Google Shape;1320;p122"/>
          <p:cNvSpPr txBox="1"/>
          <p:nvPr/>
        </p:nvSpPr>
        <p:spPr>
          <a:xfrm>
            <a:off x="1258375" y="777500"/>
            <a:ext cx="74934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</a:t>
            </a:r>
            <a:r>
              <a:rPr b="1" lang="ko">
                <a:solidFill>
                  <a:srgbClr val="999999"/>
                </a:solidFill>
              </a:rPr>
              <a:t>오래된순으로</a:t>
            </a:r>
            <a:r>
              <a:rPr b="1" lang="ko">
                <a:solidFill>
                  <a:srgbClr val="0000FF"/>
                </a:solidFill>
              </a:rPr>
              <a:t>  세번째, 다섯번째, 여섯번째 commit 의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 과거 시점 세곳 확인 하기 !!</a:t>
            </a:r>
            <a:endParaRPr b="1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200" y="3071850"/>
            <a:ext cx="7241000" cy="137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4"/>
          <p:cNvCxnSpPr>
            <a:stCxn id="141" idx="1"/>
            <a:endCxn id="146" idx="0"/>
          </p:cNvCxnSpPr>
          <p:nvPr/>
        </p:nvCxnSpPr>
        <p:spPr>
          <a:xfrm>
            <a:off x="4032725" y="2153025"/>
            <a:ext cx="459900" cy="918900"/>
          </a:xfrm>
          <a:prstGeom prst="bentConnector4">
            <a:avLst>
              <a:gd fmla="val -51778" name="adj1"/>
              <a:gd fmla="val 58941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" name="Google Shape;148;p24"/>
          <p:cNvSpPr txBox="1"/>
          <p:nvPr/>
        </p:nvSpPr>
        <p:spPr>
          <a:xfrm>
            <a:off x="1056425" y="1995975"/>
            <a:ext cx="2705700" cy="9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Commit 이란 ?</a:t>
            </a:r>
            <a:br>
              <a:rPr b="1" lang="ko" sz="2000">
                <a:solidFill>
                  <a:srgbClr val="E06666"/>
                </a:solidFill>
              </a:rPr>
            </a:br>
            <a:r>
              <a:rPr b="1" lang="ko" sz="2000">
                <a:solidFill>
                  <a:srgbClr val="E06666"/>
                </a:solidFill>
              </a:rPr>
              <a:t>소스파일의 변화분</a:t>
            </a:r>
            <a:endParaRPr b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26" name="Google Shape;1326;p123"/>
          <p:cNvSpPr txBox="1"/>
          <p:nvPr/>
        </p:nvSpPr>
        <p:spPr>
          <a:xfrm>
            <a:off x="-74775" y="643050"/>
            <a:ext cx="45720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오래된순 세번째, 다섯번째, 여섯번째 commit 의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"pick"을 “edit” 으로 수정 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(1) git log --oneline 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(2) git rebase --continue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두 가지 명령을 3번 반복 입력하면서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          과거 시점 세곳 확인 하기 !!</a:t>
            </a:r>
            <a:endParaRPr b="1">
              <a:solidFill>
                <a:srgbClr val="E06666"/>
              </a:solidFill>
            </a:endParaRPr>
          </a:p>
        </p:txBody>
      </p:sp>
      <p:pic>
        <p:nvPicPr>
          <p:cNvPr id="1327" name="Google Shape;132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125" y="-479875"/>
            <a:ext cx="5001849" cy="6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33" name="Google Shape;1333;p124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수정내역(commit) </a:t>
            </a:r>
            <a:r>
              <a:rPr b="1" lang="ko" sz="2000">
                <a:solidFill>
                  <a:srgbClr val="E69138"/>
                </a:solidFill>
              </a:rPr>
              <a:t>과거 시점</a:t>
            </a:r>
            <a:r>
              <a:rPr b="1" lang="ko" sz="2000">
                <a:solidFill>
                  <a:srgbClr val="666666"/>
                </a:solidFill>
              </a:rPr>
              <a:t>으로</a:t>
            </a:r>
            <a:r>
              <a:rPr b="1" lang="ko" sz="2000">
                <a:solidFill>
                  <a:srgbClr val="E06666"/>
                </a:solidFill>
              </a:rPr>
              <a:t> 되감기(rewind)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1334" name="Google Shape;133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8644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24"/>
          <p:cNvSpPr txBox="1"/>
          <p:nvPr/>
        </p:nvSpPr>
        <p:spPr>
          <a:xfrm>
            <a:off x="1932288" y="25672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명령을 입력해보세요 !</a:t>
            </a:r>
            <a:endParaRPr b="1" sz="2500">
              <a:solidFill>
                <a:srgbClr val="F1C232"/>
              </a:solidFill>
            </a:endParaRPr>
          </a:p>
        </p:txBody>
      </p:sp>
      <p:sp>
        <p:nvSpPr>
          <p:cNvPr id="1336" name="Google Shape;1336;p124"/>
          <p:cNvSpPr txBox="1"/>
          <p:nvPr/>
        </p:nvSpPr>
        <p:spPr>
          <a:xfrm>
            <a:off x="961975" y="804575"/>
            <a:ext cx="77001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2번째로 오래된 커밋에 hello.txt 빈파일을 추가해서</a:t>
            </a:r>
            <a:r>
              <a:rPr b="1" lang="ko">
                <a:solidFill>
                  <a:srgbClr val="9900FF"/>
                </a:solidFill>
              </a:rPr>
              <a:t> 수정(amend) </a:t>
            </a:r>
            <a:r>
              <a:rPr b="1" lang="ko">
                <a:solidFill>
                  <a:srgbClr val="0000FF"/>
                </a:solidFill>
              </a:rPr>
              <a:t>하고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commit message</a:t>
            </a:r>
            <a:r>
              <a:rPr b="1" lang="ko">
                <a:solidFill>
                  <a:srgbClr val="0000FF"/>
                </a:solidFill>
              </a:rPr>
              <a:t> 도 </a:t>
            </a:r>
            <a:r>
              <a:rPr b="1" lang="ko">
                <a:solidFill>
                  <a:srgbClr val="999999"/>
                </a:solidFill>
              </a:rPr>
              <a:t>"Add knapsack problem PDF and hello.txt"</a:t>
            </a:r>
            <a:r>
              <a:rPr b="1" lang="ko">
                <a:solidFill>
                  <a:srgbClr val="0000FF"/>
                </a:solidFill>
              </a:rPr>
              <a:t> 로 </a:t>
            </a:r>
            <a:r>
              <a:rPr b="1" lang="ko">
                <a:solidFill>
                  <a:srgbClr val="9900FF"/>
                </a:solidFill>
              </a:rPr>
              <a:t>수정(amend)</a:t>
            </a:r>
            <a:r>
              <a:rPr b="1" lang="ko">
                <a:solidFill>
                  <a:srgbClr val="0000FF"/>
                </a:solidFill>
              </a:rPr>
              <a:t>하기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42" name="Google Shape;1342;p125"/>
          <p:cNvSpPr txBox="1"/>
          <p:nvPr/>
        </p:nvSpPr>
        <p:spPr>
          <a:xfrm>
            <a:off x="0" y="657900"/>
            <a:ext cx="47697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* 미션: 2번째로 오래된 커밋에 hello.txt 빈파일을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추가해서</a:t>
            </a:r>
            <a:r>
              <a:rPr b="1" lang="ko">
                <a:solidFill>
                  <a:srgbClr val="9900FF"/>
                </a:solidFill>
              </a:rPr>
              <a:t> 수정(amend) </a:t>
            </a:r>
            <a:r>
              <a:rPr b="1" lang="ko">
                <a:solidFill>
                  <a:srgbClr val="0000FF"/>
                </a:solidFill>
              </a:rPr>
              <a:t>하고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 </a:t>
            </a:r>
            <a:r>
              <a:rPr b="1" lang="ko">
                <a:solidFill>
                  <a:srgbClr val="E06666"/>
                </a:solidFill>
              </a:rPr>
              <a:t>commit message</a:t>
            </a:r>
            <a:r>
              <a:rPr b="1" lang="ko">
                <a:solidFill>
                  <a:srgbClr val="0000FF"/>
                </a:solidFill>
              </a:rPr>
              <a:t> 도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</a:t>
            </a:r>
            <a:r>
              <a:rPr b="1" lang="ko">
                <a:solidFill>
                  <a:srgbClr val="999999"/>
                </a:solidFill>
              </a:rPr>
              <a:t>"Add knapsack problem PDF and hello.txt"</a:t>
            </a:r>
            <a:endParaRPr b="1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          </a:t>
            </a:r>
            <a:r>
              <a:rPr b="1" lang="ko">
                <a:solidFill>
                  <a:srgbClr val="0000FF"/>
                </a:solidFill>
              </a:rPr>
              <a:t> 로 </a:t>
            </a:r>
            <a:r>
              <a:rPr b="1" lang="ko">
                <a:solidFill>
                  <a:srgbClr val="9900FF"/>
                </a:solidFill>
              </a:rPr>
              <a:t>수정(amend)</a:t>
            </a:r>
            <a:r>
              <a:rPr b="1" lang="ko">
                <a:solidFill>
                  <a:srgbClr val="0000FF"/>
                </a:solidFill>
              </a:rPr>
              <a:t>하기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343" name="Google Shape;13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0" y="-539775"/>
            <a:ext cx="5306099" cy="622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25" y="6"/>
            <a:ext cx="7654551" cy="57510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0" name="Google Shape;1350;p126"/>
          <p:cNvSpPr txBox="1"/>
          <p:nvPr/>
        </p:nvSpPr>
        <p:spPr>
          <a:xfrm>
            <a:off x="0" y="949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오픈소스 uftrace</a:t>
            </a:r>
            <a:r>
              <a:rPr b="1" lang="ko" sz="2000">
                <a:solidFill>
                  <a:srgbClr val="999999"/>
                </a:solidFill>
              </a:rPr>
              <a:t> GitHub에서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버전 리스트</a:t>
            </a:r>
            <a:r>
              <a:rPr b="1" lang="ko" sz="2000">
                <a:solidFill>
                  <a:srgbClr val="666666"/>
                </a:solidFill>
              </a:rPr>
              <a:t> 가져와서 확인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975" y="281225"/>
            <a:ext cx="99002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57" name="Google Shape;1357;p127"/>
          <p:cNvSpPr txBox="1"/>
          <p:nvPr/>
        </p:nvSpPr>
        <p:spPr>
          <a:xfrm>
            <a:off x="0" y="228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오픈소스 uftrace</a:t>
            </a:r>
            <a:r>
              <a:rPr b="1" lang="ko" sz="2000">
                <a:solidFill>
                  <a:srgbClr val="999999"/>
                </a:solidFill>
              </a:rPr>
              <a:t> GitHub에서</a:t>
            </a:r>
            <a:r>
              <a:rPr b="1" lang="ko" sz="2000">
                <a:solidFill>
                  <a:srgbClr val="666666"/>
                </a:solidFill>
              </a:rPr>
              <a:t>  </a:t>
            </a:r>
            <a:r>
              <a:rPr b="1" lang="ko" sz="2000">
                <a:solidFill>
                  <a:srgbClr val="3C78D8"/>
                </a:solidFill>
              </a:rPr>
              <a:t>v0.8 버전</a:t>
            </a:r>
            <a:r>
              <a:rPr b="1" lang="ko" sz="2000">
                <a:solidFill>
                  <a:srgbClr val="666666"/>
                </a:solidFill>
              </a:rPr>
              <a:t> 과 최신버전</a:t>
            </a:r>
            <a:r>
              <a:rPr b="1" lang="ko" sz="2000">
                <a:solidFill>
                  <a:srgbClr val="E06666"/>
                </a:solidFill>
              </a:rPr>
              <a:t> 비교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" name="Google Shape;1362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3162" y="694800"/>
            <a:ext cx="9910323" cy="4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3" name="Google Shape;1363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364" name="Google Shape;1364;p128"/>
          <p:cNvSpPr txBox="1"/>
          <p:nvPr/>
        </p:nvSpPr>
        <p:spPr>
          <a:xfrm>
            <a:off x="0" y="6061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특정 </a:t>
            </a:r>
            <a:r>
              <a:rPr b="1" lang="ko" sz="2000">
                <a:solidFill>
                  <a:srgbClr val="E06666"/>
                </a:solidFill>
              </a:rPr>
              <a:t>소스코드 라인에서</a:t>
            </a:r>
            <a:r>
              <a:rPr b="1" lang="ko" sz="2000">
                <a:solidFill>
                  <a:srgbClr val="999999"/>
                </a:solidFill>
              </a:rPr>
              <a:t> 버그가 있을때 </a:t>
            </a:r>
            <a:r>
              <a:rPr b="1" lang="ko" sz="2000">
                <a:solidFill>
                  <a:srgbClr val="E06666"/>
                </a:solidFill>
              </a:rPr>
              <a:t>commit 찾는다면 ?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60" name="Google Shape;160;p25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5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75" name="Google Shape;175;p26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6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>
            <a:off x="8876175" y="1988625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6"/>
          <p:cNvSpPr txBox="1"/>
          <p:nvPr/>
        </p:nvSpPr>
        <p:spPr>
          <a:xfrm>
            <a:off x="8556625" y="3154788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2575"/>
            <a:ext cx="8839197" cy="246311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7"/>
          <p:cNvSpPr/>
          <p:nvPr/>
        </p:nvSpPr>
        <p:spPr>
          <a:xfrm>
            <a:off x="7864850" y="1674875"/>
            <a:ext cx="1023900" cy="33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54950" y="218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Fork </a:t>
            </a:r>
            <a:r>
              <a:rPr b="1" lang="ko" sz="2000">
                <a:solidFill>
                  <a:srgbClr val="999999"/>
                </a:solidFill>
              </a:rPr>
              <a:t>(프로젝트 복사)</a:t>
            </a:r>
            <a:endParaRPr b="1" sz="20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ko" sz="2000">
                <a:solidFill>
                  <a:srgbClr val="999999"/>
                </a:solidFill>
              </a:rPr>
            </a:br>
            <a:r>
              <a:rPr lang="ko" sz="2000" u="sng">
                <a:solidFill>
                  <a:schemeClr val="hlink"/>
                </a:solidFill>
                <a:hlinkClick r:id="rId4"/>
              </a:rPr>
              <a:t>https://github.com/Taeung/pytorch-example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5450"/>
            <a:ext cx="8839201" cy="2140103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0" y="7682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Fork </a:t>
            </a:r>
            <a:r>
              <a:rPr b="1" lang="ko" sz="2000">
                <a:solidFill>
                  <a:srgbClr val="999999"/>
                </a:solidFill>
              </a:rPr>
              <a:t>(프로젝트 복사)</a:t>
            </a:r>
            <a:endParaRPr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950"/>
            <a:ext cx="8839198" cy="2877879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0" y="364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소스코드 clone</a:t>
            </a:r>
            <a:r>
              <a:rPr b="1" lang="ko" sz="2000">
                <a:solidFill>
                  <a:srgbClr val="999999"/>
                </a:solidFill>
              </a:rPr>
              <a:t>(다운로드) </a:t>
            </a:r>
            <a:r>
              <a:rPr b="1" lang="ko" sz="2000">
                <a:solidFill>
                  <a:srgbClr val="3C78D8"/>
                </a:solidFill>
              </a:rPr>
              <a:t>URL 복사</a:t>
            </a:r>
            <a:endParaRPr sz="2000">
              <a:solidFill>
                <a:srgbClr val="3C78D8"/>
              </a:solidFill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3782925" y="3140175"/>
            <a:ext cx="2796000" cy="33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6425" y="599476"/>
            <a:ext cx="9996851" cy="45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3" name="Google Shape;213;p30"/>
          <p:cNvSpPr txBox="1"/>
          <p:nvPr/>
        </p:nvSpPr>
        <p:spPr>
          <a:xfrm>
            <a:off x="0" y="4827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프로젝트 </a:t>
            </a:r>
            <a:r>
              <a:rPr b="1" lang="ko" sz="2000">
                <a:solidFill>
                  <a:srgbClr val="3C78D8"/>
                </a:solidFill>
              </a:rPr>
              <a:t>소스코드 clone</a:t>
            </a:r>
            <a:r>
              <a:rPr b="1" lang="ko" sz="2000">
                <a:solidFill>
                  <a:srgbClr val="999999"/>
                </a:solidFill>
              </a:rPr>
              <a:t>(다운로드) 및 확인</a:t>
            </a:r>
            <a:endParaRPr sz="2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9900FF"/>
                </a:solidFill>
              </a:rPr>
              <a:t>테스트</a:t>
            </a:r>
            <a:r>
              <a:rPr b="1" lang="ko" sz="3000">
                <a:solidFill>
                  <a:srgbClr val="E69138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하기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999999"/>
                </a:solidFill>
              </a:rPr>
              <a:t>Test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6425" y="812500"/>
            <a:ext cx="10116851" cy="29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0" y="7875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pytorch</a:t>
            </a:r>
            <a:r>
              <a:rPr b="1" lang="ko" sz="2000">
                <a:solidFill>
                  <a:srgbClr val="666666"/>
                </a:solidFill>
              </a:rPr>
              <a:t> 예제 MNIST </a:t>
            </a:r>
            <a:r>
              <a:rPr b="1" lang="ko" sz="2000">
                <a:solidFill>
                  <a:srgbClr val="3C78D8"/>
                </a:solidFill>
              </a:rPr>
              <a:t>테스트</a:t>
            </a:r>
            <a:endParaRPr sz="2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1625"/>
            <a:ext cx="8839199" cy="38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50" y="1224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GitHub 계정이 없을시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https://github.com</a:t>
            </a:r>
            <a:r>
              <a:rPr lang="ko" sz="2000"/>
              <a:t> </a:t>
            </a:r>
            <a:r>
              <a:rPr b="1" lang="ko" sz="2000">
                <a:solidFill>
                  <a:srgbClr val="666666"/>
                </a:solidFill>
              </a:rPr>
              <a:t>접속후</a:t>
            </a:r>
            <a:r>
              <a:rPr b="1" lang="ko" sz="2000">
                <a:solidFill>
                  <a:srgbClr val="E06666"/>
                </a:solidFill>
              </a:rPr>
              <a:t> 회원가입</a:t>
            </a:r>
            <a:r>
              <a:rPr b="1" lang="ko" sz="2000">
                <a:solidFill>
                  <a:srgbClr val="666666"/>
                </a:solidFill>
              </a:rPr>
              <a:t> (Sign up)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67" name="Google Shape;67;p15"/>
          <p:cNvSpPr/>
          <p:nvPr/>
        </p:nvSpPr>
        <p:spPr>
          <a:xfrm>
            <a:off x="5169675" y="4332050"/>
            <a:ext cx="2800800" cy="59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3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개발자</a:t>
            </a:r>
            <a:r>
              <a:rPr b="1" lang="ko" sz="3000">
                <a:solidFill>
                  <a:srgbClr val="666666"/>
                </a:solidFill>
              </a:rPr>
              <a:t>가 오픈소스를 </a:t>
            </a:r>
            <a:r>
              <a:rPr b="1" lang="ko" sz="3000">
                <a:solidFill>
                  <a:srgbClr val="3C78D8"/>
                </a:solidFill>
              </a:rPr>
              <a:t>읽는</a:t>
            </a:r>
            <a:r>
              <a:rPr b="1" lang="ko" sz="3000">
                <a:solidFill>
                  <a:srgbClr val="E69138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방법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project </a:t>
            </a:r>
            <a:r>
              <a:rPr b="1" i="1" lang="ko" sz="3000">
                <a:solidFill>
                  <a:srgbClr val="E06666"/>
                </a:solidFill>
              </a:rPr>
              <a:t>Reading Skill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0" y="419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누가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제일 많이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개발할까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287" y="642950"/>
            <a:ext cx="9812577" cy="440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5" y="337888"/>
            <a:ext cx="8953350" cy="46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0" y="495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소스파일수정 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)은 몇개 ?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소스파일수정 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3" y="365221"/>
            <a:ext cx="8953074" cy="494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0" y="343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)의 </a:t>
            </a:r>
            <a:r>
              <a:rPr b="1" lang="ko" sz="2000">
                <a:solidFill>
                  <a:srgbClr val="6AA84F"/>
                </a:solidFill>
              </a:rPr>
              <a:t>ID</a:t>
            </a:r>
            <a:r>
              <a:rPr b="1" lang="ko" sz="2000">
                <a:solidFill>
                  <a:srgbClr val="666666"/>
                </a:solidFill>
              </a:rPr>
              <a:t> 란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0" y="267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)의 </a:t>
            </a:r>
            <a:r>
              <a:rPr b="1" lang="ko" sz="2000">
                <a:solidFill>
                  <a:srgbClr val="6AA84F"/>
                </a:solidFill>
              </a:rPr>
              <a:t>ID</a:t>
            </a:r>
            <a:r>
              <a:rPr b="1" lang="ko" sz="2000">
                <a:solidFill>
                  <a:srgbClr val="666666"/>
                </a:solidFill>
              </a:rPr>
              <a:t> 란 ?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1325375" y="2890850"/>
            <a:ext cx="992100" cy="88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3077600" y="1502050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ID: 소스파일 수정내역 고유한 ID </a:t>
            </a:r>
            <a:r>
              <a:rPr b="1" lang="ko">
                <a:solidFill>
                  <a:srgbClr val="999999"/>
                </a:solidFill>
              </a:rPr>
              <a:t>(SHA1 해시값)</a:t>
            </a:r>
            <a:endParaRPr b="1">
              <a:solidFill>
                <a:srgbClr val="999999"/>
              </a:solidFill>
            </a:endParaRPr>
          </a:p>
        </p:txBody>
      </p:sp>
      <p:cxnSp>
        <p:nvCxnSpPr>
          <p:cNvPr id="276" name="Google Shape;276;p38"/>
          <p:cNvCxnSpPr>
            <a:stCxn id="274" idx="0"/>
          </p:cNvCxnSpPr>
          <p:nvPr/>
        </p:nvCxnSpPr>
        <p:spPr>
          <a:xfrm flipH="1" rot="10800000">
            <a:off x="1821425" y="1899050"/>
            <a:ext cx="1677300" cy="99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83" name="Google Shape;283;p39"/>
          <p:cNvCxnSpPr>
            <a:stCxn id="284" idx="0"/>
          </p:cNvCxnSpPr>
          <p:nvPr/>
        </p:nvCxnSpPr>
        <p:spPr>
          <a:xfrm flipH="1" rot="10800000">
            <a:off x="1821425" y="1899050"/>
            <a:ext cx="1677300" cy="99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5" name="Google Shape;285;p39"/>
          <p:cNvSpPr txBox="1"/>
          <p:nvPr/>
        </p:nvSpPr>
        <p:spPr>
          <a:xfrm>
            <a:off x="0" y="343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1288825" y="2897550"/>
            <a:ext cx="41688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3558575" y="1685825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수정내역(commit) 중 하나를 확인하자 !</a:t>
            </a:r>
            <a:endParaRPr b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0" name="Google Shape;300;p41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수정한 소스파일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1932288" y="22624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찾아보세요 !</a:t>
            </a:r>
            <a:endParaRPr b="1" sz="2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내용</a:t>
            </a:r>
            <a:r>
              <a:rPr b="1" lang="ko" sz="2000">
                <a:solidFill>
                  <a:srgbClr val="666666"/>
                </a:solidFill>
              </a:rPr>
              <a:t>확인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수정한 소스파일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3275" y="841950"/>
            <a:ext cx="9950550" cy="362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13" y="1361125"/>
            <a:ext cx="6638976" cy="36077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" name="Google Shape;74;p16"/>
          <p:cNvSpPr/>
          <p:nvPr/>
        </p:nvSpPr>
        <p:spPr>
          <a:xfrm>
            <a:off x="6098900" y="1361125"/>
            <a:ext cx="6414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150" y="1224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goorm 계정이 없을시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u="sng">
                <a:solidFill>
                  <a:schemeClr val="hlink"/>
                </a:solidFill>
                <a:hlinkClick r:id="rId4"/>
              </a:rPr>
              <a:t>https://goorm.io</a:t>
            </a:r>
            <a:r>
              <a:rPr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접속후 </a:t>
            </a:r>
            <a:r>
              <a:rPr b="1" lang="ko" sz="2000">
                <a:solidFill>
                  <a:srgbClr val="E69138"/>
                </a:solidFill>
              </a:rPr>
              <a:t>(GitHub계정으로)</a:t>
            </a:r>
            <a:r>
              <a:rPr b="1" lang="ko" sz="2000">
                <a:solidFill>
                  <a:srgbClr val="E06666"/>
                </a:solidFill>
              </a:rPr>
              <a:t> 회원가입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3" y="607045"/>
            <a:ext cx="8404375" cy="447375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18" name="Google Shape;318;p43"/>
          <p:cNvCxnSpPr>
            <a:stCxn id="319" idx="0"/>
          </p:cNvCxnSpPr>
          <p:nvPr/>
        </p:nvCxnSpPr>
        <p:spPr>
          <a:xfrm rot="10800000">
            <a:off x="4381025" y="2108375"/>
            <a:ext cx="158400" cy="13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9" name="Google Shape;319;p43"/>
          <p:cNvSpPr/>
          <p:nvPr/>
        </p:nvSpPr>
        <p:spPr>
          <a:xfrm>
            <a:off x="1348625" y="3420875"/>
            <a:ext cx="6381600" cy="31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3558575" y="1685825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수정내역(commit) 중 하나를 확인하자 !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0" y="648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Merge commit</a:t>
            </a:r>
            <a:r>
              <a:rPr b="1" lang="ko" sz="2000">
                <a:solidFill>
                  <a:srgbClr val="666666"/>
                </a:solidFill>
              </a:rPr>
              <a:t> 이란 ?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0" y="6481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Merge commit</a:t>
            </a:r>
            <a:r>
              <a:rPr b="1" lang="ko" sz="2000">
                <a:solidFill>
                  <a:srgbClr val="666666"/>
                </a:solidFill>
              </a:rPr>
              <a:t> 이란 ?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1525" y="426700"/>
            <a:ext cx="10427050" cy="4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75"/>
            <a:ext cx="9342149" cy="50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35" name="Google Shape;335;p45"/>
          <p:cNvSpPr txBox="1"/>
          <p:nvPr/>
        </p:nvSpPr>
        <p:spPr>
          <a:xfrm>
            <a:off x="0" y="419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전체 </a:t>
            </a:r>
            <a:r>
              <a:rPr b="1" lang="ko" sz="2000">
                <a:solidFill>
                  <a:srgbClr val="E06666"/>
                </a:solidFill>
              </a:rPr>
              <a:t>소스파일 수정내역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자세히 </a:t>
            </a:r>
            <a:r>
              <a:rPr b="1" lang="ko" sz="2000">
                <a:solidFill>
                  <a:srgbClr val="666666"/>
                </a:solidFill>
              </a:rPr>
              <a:t>보기 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1" name="Google Shape;341;p46"/>
          <p:cNvSpPr txBox="1"/>
          <p:nvPr/>
        </p:nvSpPr>
        <p:spPr>
          <a:xfrm>
            <a:off x="0" y="5719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 </a:t>
            </a:r>
            <a:r>
              <a:rPr b="1" lang="ko" sz="2000" u="sng">
                <a:solidFill>
                  <a:srgbClr val="E06666"/>
                </a:solidFill>
              </a:rPr>
              <a:t>소스파일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9600"/>
            <a:ext cx="9312249" cy="44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48" name="Google Shape;348;p47"/>
          <p:cNvSpPr txBox="1"/>
          <p:nvPr/>
        </p:nvSpPr>
        <p:spPr>
          <a:xfrm>
            <a:off x="0" y="8005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2612" y="687799"/>
            <a:ext cx="10429224" cy="33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25" y="559600"/>
            <a:ext cx="8359543" cy="48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56" name="Google Shape;356;p48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2020년 6월 한달간의 수정내역(commit) 개수는 ?</a:t>
            </a:r>
            <a:endParaRPr b="1" sz="1500">
              <a:solidFill>
                <a:srgbClr val="0000FF"/>
              </a:solidFill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1932288" y="2262488"/>
            <a:ext cx="4874400" cy="18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999999"/>
                </a:solidFill>
              </a:rPr>
              <a:t>(정답을 참고 하지 않고)</a:t>
            </a:r>
            <a:endParaRPr b="1" sz="25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rgbClr val="F1C232"/>
                </a:solidFill>
              </a:rPr>
              <a:t>직접 찾아보세요 !</a:t>
            </a:r>
            <a:endParaRPr b="1" sz="25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4" name="Google Shape;364;p49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</a:t>
            </a:r>
            <a:r>
              <a:rPr b="1" lang="ko" sz="2000" u="sng">
                <a:solidFill>
                  <a:srgbClr val="E06666"/>
                </a:solidFill>
              </a:rPr>
              <a:t> 날짜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365" name="Google Shape;365;p49"/>
          <p:cNvSpPr txBox="1"/>
          <p:nvPr/>
        </p:nvSpPr>
        <p:spPr>
          <a:xfrm>
            <a:off x="-150" y="889975"/>
            <a:ext cx="9144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0000FF"/>
                </a:solidFill>
              </a:rPr>
              <a:t>* 미션: 2020년 6월 한달간의 수정내</a:t>
            </a:r>
            <a:r>
              <a:rPr b="1" lang="ko" sz="1500">
                <a:solidFill>
                  <a:srgbClr val="0000FF"/>
                </a:solidFill>
              </a:rPr>
              <a:t>역(commit) 개수는 ?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5" y="777525"/>
            <a:ext cx="9367474" cy="428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2" name="Google Shape;372;p50"/>
          <p:cNvSpPr txBox="1"/>
          <p:nvPr/>
        </p:nvSpPr>
        <p:spPr>
          <a:xfrm>
            <a:off x="0" y="7243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특정 </a:t>
            </a:r>
            <a:r>
              <a:rPr b="1" lang="ko" sz="2000" u="sng">
                <a:solidFill>
                  <a:srgbClr val="E06666"/>
                </a:solidFill>
              </a:rPr>
              <a:t>날짜+파일</a:t>
            </a:r>
            <a:r>
              <a:rPr b="1" lang="ko" sz="2000">
                <a:solidFill>
                  <a:srgbClr val="E06666"/>
                </a:solidFill>
              </a:rPr>
              <a:t>기준 </a:t>
            </a:r>
            <a:r>
              <a:rPr b="1" lang="ko" sz="2000">
                <a:solidFill>
                  <a:srgbClr val="666666"/>
                </a:solidFill>
              </a:rPr>
              <a:t>수정내역(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r>
              <a:rPr b="1" lang="ko" sz="2000">
                <a:solidFill>
                  <a:srgbClr val="E69138"/>
                </a:solidFill>
              </a:rPr>
              <a:t>리스트</a:t>
            </a:r>
            <a:endParaRPr sz="2000">
              <a:solidFill>
                <a:srgbClr val="E69138"/>
              </a:solidFill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0525" y="991163"/>
            <a:ext cx="10106913" cy="327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9" name="Google Shape;379;p51"/>
          <p:cNvSpPr txBox="1"/>
          <p:nvPr/>
        </p:nvSpPr>
        <p:spPr>
          <a:xfrm>
            <a:off x="0" y="11470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Git 프로젝트 읽는법: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 u="sng">
                <a:solidFill>
                  <a:srgbClr val="E06666"/>
                </a:solidFill>
              </a:rPr>
              <a:t>옛날것부터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소스파일 수정내</a:t>
            </a:r>
            <a:r>
              <a:rPr b="1" lang="ko" sz="2000">
                <a:solidFill>
                  <a:srgbClr val="666666"/>
                </a:solidFill>
              </a:rPr>
              <a:t>역(</a:t>
            </a:r>
            <a:r>
              <a:rPr b="1" lang="ko" sz="2000">
                <a:solidFill>
                  <a:srgbClr val="9900FF"/>
                </a:solidFill>
              </a:rPr>
              <a:t>commit</a:t>
            </a:r>
            <a:r>
              <a:rPr b="1" lang="ko" sz="2000">
                <a:solidFill>
                  <a:srgbClr val="666666"/>
                </a:solidFill>
              </a:rPr>
              <a:t>) 보기</a:t>
            </a:r>
            <a:endParaRPr sz="2000">
              <a:solidFill>
                <a:srgbClr val="666666"/>
              </a:solidFill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0" y="484250"/>
            <a:ext cx="9267375" cy="4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5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9" name="Google Shape;389;p52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개발참여준비 </a:t>
            </a:r>
            <a:r>
              <a:rPr b="1" lang="ko" sz="3000">
                <a:solidFill>
                  <a:srgbClr val="9900FF"/>
                </a:solidFill>
              </a:rPr>
              <a:t>Git </a:t>
            </a:r>
            <a:r>
              <a:rPr b="1" lang="ko" sz="3000">
                <a:solidFill>
                  <a:srgbClr val="9900FF"/>
                </a:solidFill>
              </a:rPr>
              <a:t>설정</a:t>
            </a:r>
            <a:endParaRPr b="1" sz="30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config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196" cy="40946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" name="Google Shape;83;p17"/>
          <p:cNvSpPr/>
          <p:nvPr/>
        </p:nvSpPr>
        <p:spPr>
          <a:xfrm>
            <a:off x="1655925" y="609600"/>
            <a:ext cx="4821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150" y="462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IDE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 </a:t>
            </a:r>
            <a:r>
              <a:rPr b="1" lang="ko" sz="2000">
                <a:solidFill>
                  <a:srgbClr val="666666"/>
                </a:solidFill>
              </a:rPr>
              <a:t>접속 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7908750" y="911525"/>
            <a:ext cx="987600" cy="62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13" y="-72088"/>
            <a:ext cx="8430074" cy="5287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0" y="1595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설정하기</a:t>
            </a:r>
            <a:endParaRPr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2" name="Google Shape;402;p54"/>
          <p:cNvSpPr txBox="1"/>
          <p:nvPr/>
        </p:nvSpPr>
        <p:spPr>
          <a:xfrm>
            <a:off x="0" y="4643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기본 편집기 설정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1349" y="650650"/>
            <a:ext cx="10025750" cy="43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9" name="Google Shape;409;p55"/>
          <p:cNvSpPr txBox="1"/>
          <p:nvPr/>
        </p:nvSpPr>
        <p:spPr>
          <a:xfrm>
            <a:off x="0" y="8453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개발참여 </a:t>
            </a:r>
            <a:r>
              <a:rPr b="1" lang="ko" sz="2000">
                <a:solidFill>
                  <a:srgbClr val="E69138"/>
                </a:solidFill>
              </a:rPr>
              <a:t>준비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Git 설정내용 확인하기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375" y="662775"/>
            <a:ext cx="9536526" cy="40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19" name="Google Shape;419;p56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개발참여를 위한</a:t>
            </a:r>
            <a:r>
              <a:rPr b="1" lang="ko" sz="3000">
                <a:solidFill>
                  <a:srgbClr val="E06666"/>
                </a:solidFill>
              </a:rPr>
              <a:t> 수정(commit)</a:t>
            </a:r>
            <a:r>
              <a:rPr b="1" lang="ko" sz="3000">
                <a:solidFill>
                  <a:srgbClr val="E06666"/>
                </a:solidFill>
              </a:rPr>
              <a:t> 작업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branch &amp; commit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5" name="Google Shape;425;p5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6" name="Google Shape;426;p5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7" name="Google Shape;427;p5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8" name="Google Shape;428;p5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31" name="Google Shape;431;p57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57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1" name="Google Shape;441;p5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2" name="Google Shape;442;p5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4" name="Google Shape;444;p5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45" name="Google Shape;445;p5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46" name="Google Shape;446;p58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58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448" name="Google Shape;448;p58"/>
          <p:cNvCxnSpPr/>
          <p:nvPr/>
        </p:nvCxnSpPr>
        <p:spPr>
          <a:xfrm>
            <a:off x="8876175" y="1988625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58"/>
          <p:cNvSpPr txBox="1"/>
          <p:nvPr/>
        </p:nvSpPr>
        <p:spPr>
          <a:xfrm>
            <a:off x="8556625" y="3154788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  <p:sp>
        <p:nvSpPr>
          <p:cNvPr id="450" name="Google Shape;450;p58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1" name="Google Shape;451;p58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3" name="Google Shape;453;p58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0" name="Google Shape;460;p5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1" name="Google Shape;461;p5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2" name="Google Shape;462;p5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3" name="Google Shape;463;p5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466" name="Google Shape;466;p59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59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69" name="Google Shape;469;p59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0" name="Google Shape;470;p59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1" name="Google Shape;471;p59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2" name="Google Shape;472;p59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473" name="Google Shape;473;p59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0" name="Google Shape;480;p60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</a:t>
            </a:r>
            <a:r>
              <a:rPr b="1" lang="ko" sz="1500">
                <a:solidFill>
                  <a:srgbClr val="999999"/>
                </a:solidFill>
              </a:rPr>
              <a:t>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작업의 시작</a:t>
            </a:r>
            <a:r>
              <a:rPr b="1" i="1" lang="ko" sz="2000">
                <a:solidFill>
                  <a:srgbClr val="E69138"/>
                </a:solidFill>
              </a:rPr>
              <a:t> "브랜치(branch) 생성"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75" y="932200"/>
            <a:ext cx="7596708" cy="4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7" name="Google Shape;487;p61"/>
          <p:cNvSpPr txBox="1"/>
          <p:nvPr/>
        </p:nvSpPr>
        <p:spPr>
          <a:xfrm>
            <a:off x="0" y="948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69138"/>
                </a:solidFill>
              </a:rPr>
              <a:t>브랜치(branch) 란 ?</a:t>
            </a:r>
            <a:r>
              <a:rPr b="1" lang="ko" sz="2000">
                <a:solidFill>
                  <a:srgbClr val="6AA84F"/>
                </a:solidFill>
              </a:rPr>
              <a:t> </a:t>
            </a:r>
            <a:r>
              <a:rPr b="1" i="1" lang="ko" sz="2000">
                <a:solidFill>
                  <a:srgbClr val="6AA84F"/>
                </a:solidFill>
              </a:rPr>
              <a:t>"같은 폴더 다른세상"</a:t>
            </a:r>
            <a:endParaRPr i="1" sz="2000">
              <a:solidFill>
                <a:srgbClr val="6AA84F"/>
              </a:solidFill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225" y="404475"/>
            <a:ext cx="44298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브랜치(branch) </a:t>
            </a:r>
            <a:r>
              <a:rPr b="1" lang="ko" sz="2000">
                <a:solidFill>
                  <a:srgbClr val="E06666"/>
                </a:solidFill>
              </a:rPr>
              <a:t>삭제하기</a:t>
            </a:r>
            <a:endParaRPr sz="2000">
              <a:solidFill>
                <a:srgbClr val="E06666"/>
              </a:solidFill>
            </a:endParaRPr>
          </a:p>
        </p:txBody>
      </p:sp>
      <p:pic>
        <p:nvPicPr>
          <p:cNvPr id="495" name="Google Shape;4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47" y="636675"/>
            <a:ext cx="75102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1" cy="33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50" y="2748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</a:t>
            </a:r>
            <a:r>
              <a:rPr b="1" lang="ko" sz="2000">
                <a:solidFill>
                  <a:srgbClr val="666666"/>
                </a:solidFill>
              </a:rPr>
              <a:t> 추가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7340575" y="2017975"/>
            <a:ext cx="1585800" cy="5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1" name="Google Shape;501;p63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pic>
        <p:nvPicPr>
          <p:cNvPr id="502" name="Google Shape;5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50" y="956925"/>
            <a:ext cx="7356701" cy="38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8" name="Google Shape;508;p64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50" y="956925"/>
            <a:ext cx="7356701" cy="38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4"/>
          <p:cNvSpPr/>
          <p:nvPr/>
        </p:nvSpPr>
        <p:spPr>
          <a:xfrm>
            <a:off x="1704525" y="3468700"/>
            <a:ext cx="21084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3962325" y="2571750"/>
            <a:ext cx="48294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수정내역 (commit) 만들게 없다는 의미</a:t>
            </a:r>
            <a:endParaRPr b="1">
              <a:solidFill>
                <a:srgbClr val="999999"/>
              </a:solidFill>
            </a:endParaRPr>
          </a:p>
        </p:txBody>
      </p:sp>
      <p:cxnSp>
        <p:nvCxnSpPr>
          <p:cNvPr id="512" name="Google Shape;512;p64"/>
          <p:cNvCxnSpPr>
            <a:stCxn id="510" idx="0"/>
          </p:cNvCxnSpPr>
          <p:nvPr/>
        </p:nvCxnSpPr>
        <p:spPr>
          <a:xfrm flipH="1" rot="10800000">
            <a:off x="2758725" y="2960500"/>
            <a:ext cx="1428000" cy="50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8" name="Google Shape;518;p65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작업의 시작</a:t>
            </a:r>
            <a:r>
              <a:rPr b="1" i="1" lang="ko" sz="2000">
                <a:solidFill>
                  <a:srgbClr val="E69138"/>
                </a:solidFill>
              </a:rPr>
              <a:t> "브랜치(branch) 생성"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19" name="Google Shape;5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75" y="932200"/>
            <a:ext cx="7596708" cy="44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25" name="Google Shape;5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2" y="629700"/>
            <a:ext cx="8194775" cy="48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6"/>
          <p:cNvSpPr txBox="1"/>
          <p:nvPr/>
        </p:nvSpPr>
        <p:spPr>
          <a:xfrm>
            <a:off x="4993975" y="2018500"/>
            <a:ext cx="27363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nao 편집기 사용법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(1) 저장하기 : Ctrl + o</a:t>
            </a:r>
            <a:endParaRPr b="1" sz="20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(2)    나가기 : Ctrl + x</a:t>
            </a:r>
            <a:endParaRPr b="1" sz="2000">
              <a:solidFill>
                <a:srgbClr val="FF0000"/>
              </a:solidFill>
            </a:endParaRPr>
          </a:p>
        </p:txBody>
      </p:sp>
      <p:cxnSp>
        <p:nvCxnSpPr>
          <p:cNvPr id="527" name="Google Shape;527;p66"/>
          <p:cNvCxnSpPr/>
          <p:nvPr/>
        </p:nvCxnSpPr>
        <p:spPr>
          <a:xfrm>
            <a:off x="2945550" y="2003575"/>
            <a:ext cx="2347500" cy="119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8" name="Google Shape;528;p66"/>
          <p:cNvSpPr txBox="1"/>
          <p:nvPr/>
        </p:nvSpPr>
        <p:spPr>
          <a:xfrm>
            <a:off x="0" y="184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소스파일 수정 후 </a:t>
            </a:r>
            <a:r>
              <a:rPr b="1" lang="ko" sz="2000">
                <a:solidFill>
                  <a:srgbClr val="3C78D8"/>
                </a:solidFill>
              </a:rPr>
              <a:t>최신역사</a:t>
            </a:r>
            <a:r>
              <a:rPr b="1" lang="ko" sz="2000">
                <a:solidFill>
                  <a:srgbClr val="666666"/>
                </a:solidFill>
              </a:rPr>
              <a:t>와의 </a:t>
            </a:r>
            <a:r>
              <a:rPr b="1" lang="ko" sz="2000">
                <a:solidFill>
                  <a:srgbClr val="E06666"/>
                </a:solidFill>
              </a:rPr>
              <a:t>차이점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534" name="Google Shape;534;p67"/>
          <p:cNvPicPr preferRelativeResize="0"/>
          <p:nvPr/>
        </p:nvPicPr>
        <p:blipFill rotWithShape="1">
          <a:blip r:embed="rId3">
            <a:alphaModFix/>
          </a:blip>
          <a:srcRect b="29520" l="0" r="0" t="14109"/>
          <a:stretch/>
        </p:blipFill>
        <p:spPr>
          <a:xfrm>
            <a:off x="34325" y="1562200"/>
            <a:ext cx="9033472" cy="286443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7"/>
          <p:cNvSpPr/>
          <p:nvPr/>
        </p:nvSpPr>
        <p:spPr>
          <a:xfrm>
            <a:off x="478500" y="2369625"/>
            <a:ext cx="822300" cy="20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7"/>
          <p:cNvSpPr/>
          <p:nvPr/>
        </p:nvSpPr>
        <p:spPr>
          <a:xfrm>
            <a:off x="678650" y="4064950"/>
            <a:ext cx="696900" cy="20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7"/>
          <p:cNvSpPr/>
          <p:nvPr/>
        </p:nvSpPr>
        <p:spPr>
          <a:xfrm>
            <a:off x="1501025" y="1792250"/>
            <a:ext cx="696900" cy="25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7"/>
          <p:cNvSpPr/>
          <p:nvPr/>
        </p:nvSpPr>
        <p:spPr>
          <a:xfrm>
            <a:off x="3505925" y="1820825"/>
            <a:ext cx="696900" cy="25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7"/>
          <p:cNvSpPr txBox="1"/>
          <p:nvPr/>
        </p:nvSpPr>
        <p:spPr>
          <a:xfrm>
            <a:off x="150" y="435050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* 참고</a:t>
            </a:r>
            <a:r>
              <a:rPr b="1" lang="ko" sz="2000">
                <a:solidFill>
                  <a:srgbClr val="E06666"/>
                </a:solidFill>
              </a:rPr>
              <a:t>: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파일 수정을 위한</a:t>
            </a:r>
            <a:r>
              <a:rPr b="1" lang="ko" sz="2000">
                <a:solidFill>
                  <a:srgbClr val="3C78D8"/>
                </a:solidFill>
              </a:rPr>
              <a:t> goorm IDE 에디터 </a:t>
            </a:r>
            <a:r>
              <a:rPr b="1" lang="ko" sz="2000">
                <a:solidFill>
                  <a:srgbClr val="666666"/>
                </a:solidFill>
              </a:rPr>
              <a:t>열기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(nano 편집기 사용안할시)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</p:txBody>
      </p:sp>
      <p:pic>
        <p:nvPicPr>
          <p:cNvPr id="540" name="Google Shape;54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46775"/>
            <a:ext cx="314325" cy="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2" y="629700"/>
            <a:ext cx="8194775" cy="48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7" name="Google Shape;547;p68"/>
          <p:cNvSpPr txBox="1"/>
          <p:nvPr/>
        </p:nvSpPr>
        <p:spPr>
          <a:xfrm>
            <a:off x="0" y="1846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소스파일 수정 후 </a:t>
            </a:r>
            <a:r>
              <a:rPr b="1" lang="ko" sz="2000">
                <a:solidFill>
                  <a:srgbClr val="3C78D8"/>
                </a:solidFill>
              </a:rPr>
              <a:t>최신역사</a:t>
            </a:r>
            <a:r>
              <a:rPr b="1" lang="ko" sz="2000">
                <a:solidFill>
                  <a:srgbClr val="666666"/>
                </a:solidFill>
              </a:rPr>
              <a:t>와의 </a:t>
            </a:r>
            <a:r>
              <a:rPr b="1" lang="ko" sz="2000">
                <a:solidFill>
                  <a:srgbClr val="E06666"/>
                </a:solidFill>
              </a:rPr>
              <a:t>차이점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E06666"/>
              </a:solidFill>
            </a:endParaRPr>
          </a:p>
        </p:txBody>
      </p:sp>
      <p:sp>
        <p:nvSpPr>
          <p:cNvPr id="548" name="Google Shape;548;p68"/>
          <p:cNvSpPr/>
          <p:nvPr/>
        </p:nvSpPr>
        <p:spPr>
          <a:xfrm>
            <a:off x="1076550" y="3869425"/>
            <a:ext cx="60555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54" name="Google Shape;554;p69"/>
          <p:cNvSpPr txBox="1"/>
          <p:nvPr/>
        </p:nvSpPr>
        <p:spPr>
          <a:xfrm>
            <a:off x="0" y="2835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수정내역(commit)만들기 전 </a:t>
            </a:r>
            <a:r>
              <a:rPr b="1" lang="ko" sz="2000">
                <a:solidFill>
                  <a:srgbClr val="E06666"/>
                </a:solidFill>
              </a:rPr>
              <a:t>준비작업(add)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55" name="Google Shape;55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0" y="2835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수정내역(commit)만들기 전 </a:t>
            </a:r>
            <a:r>
              <a:rPr b="1" lang="ko" sz="2000">
                <a:solidFill>
                  <a:srgbClr val="E06666"/>
                </a:solidFill>
              </a:rPr>
              <a:t>준비작업(add)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562" name="Google Shape;56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0"/>
          <p:cNvSpPr/>
          <p:nvPr/>
        </p:nvSpPr>
        <p:spPr>
          <a:xfrm>
            <a:off x="1731050" y="3390975"/>
            <a:ext cx="30087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0"/>
          <p:cNvSpPr/>
          <p:nvPr/>
        </p:nvSpPr>
        <p:spPr>
          <a:xfrm>
            <a:off x="2649425" y="4141425"/>
            <a:ext cx="32418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206"/>
            <a:ext cx="9144000" cy="4819869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1" name="Google Shape;571;p71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수정내역(commit)</a:t>
            </a:r>
            <a:r>
              <a:rPr b="1" lang="ko" sz="2000">
                <a:solidFill>
                  <a:srgbClr val="666666"/>
                </a:solidFill>
              </a:rPr>
              <a:t> 만들고</a:t>
            </a:r>
            <a:r>
              <a:rPr b="1" lang="ko" sz="2000">
                <a:solidFill>
                  <a:srgbClr val="E69138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i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75" y="714825"/>
            <a:ext cx="8505850" cy="45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8" name="Google Shape;578;p72"/>
          <p:cNvSpPr txBox="1"/>
          <p:nvPr/>
        </p:nvSpPr>
        <p:spPr>
          <a:xfrm>
            <a:off x="0" y="588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개발참여를 위한 수정(commit) 작업: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 현재 소스파일 </a:t>
            </a:r>
            <a:r>
              <a:rPr b="1" lang="ko" sz="2000">
                <a:solidFill>
                  <a:srgbClr val="E69138"/>
                </a:solidFill>
              </a:rPr>
              <a:t>상태(status) </a:t>
            </a:r>
            <a:r>
              <a:rPr b="1" lang="ko" sz="2000">
                <a:solidFill>
                  <a:srgbClr val="666666"/>
                </a:solidFill>
              </a:rPr>
              <a:t>확인 하기</a:t>
            </a:r>
            <a:endParaRPr i="1" sz="2000">
              <a:solidFill>
                <a:srgbClr val="666666"/>
              </a:solidFill>
            </a:endParaRPr>
          </a:p>
        </p:txBody>
      </p:sp>
      <p:sp>
        <p:nvSpPr>
          <p:cNvPr id="579" name="Google Shape;579;p72"/>
          <p:cNvSpPr/>
          <p:nvPr/>
        </p:nvSpPr>
        <p:spPr>
          <a:xfrm>
            <a:off x="1468200" y="3627325"/>
            <a:ext cx="5861100" cy="30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2"/>
          <p:cNvSpPr txBox="1"/>
          <p:nvPr/>
        </p:nvSpPr>
        <p:spPr>
          <a:xfrm>
            <a:off x="5090700" y="2863375"/>
            <a:ext cx="27363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현재 변화분도 없고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0000"/>
                </a:solidFill>
              </a:rPr>
              <a:t>commit 할것도 없는 상태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915148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406400" y="1031150"/>
            <a:ext cx="808200" cy="55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0" y="5140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이름</a:t>
            </a:r>
            <a:r>
              <a:rPr b="1" lang="ko" sz="2000">
                <a:solidFill>
                  <a:srgbClr val="666666"/>
                </a:solidFill>
              </a:rPr>
              <a:t> 적기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163" y="490550"/>
            <a:ext cx="54136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87" name="Google Shape;587;p73"/>
          <p:cNvSpPr txBox="1"/>
          <p:nvPr/>
        </p:nvSpPr>
        <p:spPr>
          <a:xfrm>
            <a:off x="0" y="403700"/>
            <a:ext cx="91440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</a:t>
            </a:r>
            <a:r>
              <a:rPr b="1" lang="ko" sz="2000">
                <a:solidFill>
                  <a:srgbClr val="999999"/>
                </a:solidFill>
              </a:rPr>
              <a:t>역(</a:t>
            </a:r>
            <a:r>
              <a:rPr b="1" lang="ko" sz="2000">
                <a:solidFill>
                  <a:srgbClr val="999999"/>
                </a:solidFill>
              </a:rPr>
              <a:t>commit) 1개더 추가하기: </a:t>
            </a:r>
            <a:r>
              <a:rPr b="1" lang="ko" sz="2000">
                <a:solidFill>
                  <a:srgbClr val="666666"/>
                </a:solidFill>
              </a:rPr>
              <a:t>step 1 </a:t>
            </a:r>
            <a:r>
              <a:rPr b="1" i="1" lang="ko" sz="2000">
                <a:solidFill>
                  <a:srgbClr val="E06666"/>
                </a:solidFill>
              </a:rPr>
              <a:t>“소스파일 수정”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300" y="370926"/>
            <a:ext cx="76313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4" name="Google Shape;594;p74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수정내역(commit) 1개더 추가하기:</a:t>
            </a:r>
            <a:r>
              <a:rPr b="1" lang="ko" sz="2000">
                <a:solidFill>
                  <a:srgbClr val="666666"/>
                </a:solidFill>
              </a:rPr>
              <a:t> step 2 </a:t>
            </a:r>
            <a:r>
              <a:rPr b="1" i="1" lang="ko" sz="2000">
                <a:solidFill>
                  <a:srgbClr val="3C78D8"/>
                </a:solidFill>
              </a:rPr>
              <a:t>“commit 준</a:t>
            </a:r>
            <a:r>
              <a:rPr b="1" i="1" lang="ko" sz="2000">
                <a:solidFill>
                  <a:srgbClr val="3C78D8"/>
                </a:solidFill>
              </a:rPr>
              <a:t>비(add)</a:t>
            </a:r>
            <a:r>
              <a:rPr b="1" i="1" lang="ko" sz="2000">
                <a:solidFill>
                  <a:srgbClr val="3C78D8"/>
                </a:solidFill>
              </a:rPr>
              <a:t>”</a:t>
            </a:r>
            <a:endParaRPr i="1" sz="2000">
              <a:solidFill>
                <a:srgbClr val="3C78D8"/>
              </a:solidFill>
            </a:endParaRPr>
          </a:p>
        </p:txBody>
      </p:sp>
      <p:sp>
        <p:nvSpPr>
          <p:cNvPr id="595" name="Google Shape;595;p74"/>
          <p:cNvSpPr/>
          <p:nvPr/>
        </p:nvSpPr>
        <p:spPr>
          <a:xfrm>
            <a:off x="1731050" y="3390975"/>
            <a:ext cx="30087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4"/>
          <p:cNvSpPr/>
          <p:nvPr/>
        </p:nvSpPr>
        <p:spPr>
          <a:xfrm>
            <a:off x="2649425" y="4141425"/>
            <a:ext cx="3241800" cy="28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75" y="328950"/>
            <a:ext cx="8317524" cy="52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3" name="Google Shape;603;p75"/>
          <p:cNvSpPr txBox="1"/>
          <p:nvPr/>
        </p:nvSpPr>
        <p:spPr>
          <a:xfrm>
            <a:off x="0" y="1311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수정내역(commit) 1개더 추가하기:</a:t>
            </a:r>
            <a:r>
              <a:rPr b="1" lang="ko" sz="2000">
                <a:solidFill>
                  <a:srgbClr val="666666"/>
                </a:solidFill>
              </a:rPr>
              <a:t> step 3 </a:t>
            </a:r>
            <a:r>
              <a:rPr b="1" i="1" lang="ko" sz="2000">
                <a:solidFill>
                  <a:srgbClr val="6AA84F"/>
                </a:solidFill>
              </a:rPr>
              <a:t>“commit 만들기”</a:t>
            </a:r>
            <a:endParaRPr i="1" sz="2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609" name="Google Shape;6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6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2" name="Google Shape;612;p76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프로젝트에</a:t>
            </a:r>
            <a:endParaRPr b="1" sz="3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내가만든</a:t>
            </a:r>
            <a:r>
              <a:rPr b="1" lang="ko" sz="3000">
                <a:solidFill>
                  <a:srgbClr val="E06666"/>
                </a:solidFill>
              </a:rPr>
              <a:t> </a:t>
            </a:r>
            <a:r>
              <a:rPr b="1" lang="ko" sz="3000">
                <a:solidFill>
                  <a:srgbClr val="3C78D8"/>
                </a:solidFill>
              </a:rPr>
              <a:t>commit 작업 제출하기</a:t>
            </a:r>
            <a:endParaRPr b="1" sz="30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B7B7B7"/>
                </a:solidFill>
              </a:rPr>
              <a:t>Git push &amp; GitHub Pull-request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8" name="Google Shape;618;p7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19" name="Google Shape;619;p7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0" name="Google Shape;620;p7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1" name="Google Shape;621;p7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2" name="Google Shape;622;p7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3" name="Google Shape;623;p7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624" name="Google Shape;624;p77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p77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626" name="Google Shape;626;p77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7" name="Google Shape;627;p77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8" name="Google Shape;628;p77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29" name="Google Shape;629;p77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0" name="Google Shape;630;p77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1" name="Google Shape;631;p77"/>
          <p:cNvSpPr txBox="1"/>
          <p:nvPr/>
        </p:nvSpPr>
        <p:spPr>
          <a:xfrm>
            <a:off x="6509650" y="845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2" name="Google Shape;63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8" name="Google Shape;638;p7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39" name="Google Shape;639;p7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0" name="Google Shape;640;p7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1" name="Google Shape;641;p7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2" name="Google Shape;642;p7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3" name="Google Shape;643;p7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644" name="Google Shape;644;p78"/>
          <p:cNvCxnSpPr/>
          <p:nvPr/>
        </p:nvCxnSpPr>
        <p:spPr>
          <a:xfrm>
            <a:off x="5861200" y="1734425"/>
            <a:ext cx="1256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78"/>
          <p:cNvSpPr txBox="1"/>
          <p:nvPr/>
        </p:nvSpPr>
        <p:spPr>
          <a:xfrm>
            <a:off x="5950900" y="12788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sp>
        <p:nvSpPr>
          <p:cNvPr id="646" name="Google Shape;646;p78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7" name="Google Shape;647;p78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8" name="Google Shape;648;p78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49" name="Google Shape;649;p78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0" name="Google Shape;650;p78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1" name="Google Shape;651;p7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52" name="Google Shape;652;p7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53" name="Google Shape;653;p78"/>
          <p:cNvCxnSpPr/>
          <p:nvPr/>
        </p:nvCxnSpPr>
        <p:spPr>
          <a:xfrm rot="10800000">
            <a:off x="6988700" y="22741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p78"/>
          <p:cNvSpPr txBox="1"/>
          <p:nvPr/>
        </p:nvSpPr>
        <p:spPr>
          <a:xfrm>
            <a:off x="6705600" y="18966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655" name="Google Shape;655;p7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56" name="Google Shape;65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2" name="Google Shape;662;p7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3" name="Google Shape;663;p7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4" name="Google Shape;664;p7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5" name="Google Shape;665;p7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6" name="Google Shape;666;p7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7" name="Google Shape;667;p7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68" name="Google Shape;668;p79"/>
          <p:cNvSpPr txBox="1"/>
          <p:nvPr/>
        </p:nvSpPr>
        <p:spPr>
          <a:xfrm>
            <a:off x="5705200" y="1607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669" name="Google Shape;669;p79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0" name="Google Shape;670;p79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1" name="Google Shape;671;p79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72" name="Google Shape;672;p79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3" name="Google Shape;673;p79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4" name="Google Shape;674;p7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75" name="Google Shape;675;p7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cxnSp>
        <p:nvCxnSpPr>
          <p:cNvPr id="676" name="Google Shape;676;p79"/>
          <p:cNvCxnSpPr/>
          <p:nvPr/>
        </p:nvCxnSpPr>
        <p:spPr>
          <a:xfrm flipH="1">
            <a:off x="5547250" y="1734425"/>
            <a:ext cx="1392600" cy="7326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79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9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r>
              <a:rPr b="1" lang="ko" sz="2000">
                <a:solidFill>
                  <a:srgbClr val="E06666"/>
                </a:solidFill>
              </a:rPr>
              <a:t> (Merge 되기 전)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679" name="Google Shape;679;p79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0" name="Google Shape;680;p79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81" name="Google Shape;681;p7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2" name="Google Shape;682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8" name="Google Shape;688;p8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89" name="Google Shape;689;p8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0" name="Google Shape;690;p8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1" name="Google Shape;691;p8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3" name="Google Shape;693;p80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4" name="Google Shape;694;p80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5" name="Google Shape;695;p80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6" name="Google Shape;696;p80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697" name="Google Shape;697;p80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8" name="Google Shape;698;p80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99" name="Google Shape;699;p8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0" name="Google Shape;700;p8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1" name="Google Shape;701;p8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0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703" name="Google Shape;703;p8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4" name="Google Shape;704;p8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05" name="Google Shape;705;p80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706" name="Google Shape;706;p8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07" name="Google Shape;70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3" name="Google Shape;713;p8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4" name="Google Shape;714;p8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5" name="Google Shape;715;p8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6" name="Google Shape;716;p8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7" name="Google Shape;717;p8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8" name="Google Shape;718;p8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19" name="Google Shape;719;p81"/>
          <p:cNvSpPr/>
          <p:nvPr/>
        </p:nvSpPr>
        <p:spPr>
          <a:xfrm>
            <a:off x="733945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0" name="Google Shape;720;p81"/>
          <p:cNvSpPr/>
          <p:nvPr/>
        </p:nvSpPr>
        <p:spPr>
          <a:xfrm>
            <a:off x="733945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1" name="Google Shape;721;p81"/>
          <p:cNvSpPr/>
          <p:nvPr/>
        </p:nvSpPr>
        <p:spPr>
          <a:xfrm>
            <a:off x="733945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22" name="Google Shape;722;p81"/>
          <p:cNvSpPr/>
          <p:nvPr/>
        </p:nvSpPr>
        <p:spPr>
          <a:xfrm>
            <a:off x="7339450" y="3163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3" name="Google Shape;723;p81"/>
          <p:cNvSpPr/>
          <p:nvPr/>
        </p:nvSpPr>
        <p:spPr>
          <a:xfrm>
            <a:off x="7339450" y="278280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4" name="Google Shape;724;p8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5" name="Google Shape;725;p8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6" name="Google Shape;726;p8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728" name="Google Shape;728;p8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29" name="Google Shape;729;p8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30" name="Google Shape;730;p81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731" name="Google Shape;731;p8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732" name="Google Shape;73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3" name="Google Shape;733;p81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39" name="Google Shape;739;p82"/>
          <p:cNvSpPr txBox="1"/>
          <p:nvPr/>
        </p:nvSpPr>
        <p:spPr>
          <a:xfrm>
            <a:off x="0" y="3461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</a:t>
            </a:r>
            <a:r>
              <a:rPr b="1" lang="ko" sz="1500">
                <a:solidFill>
                  <a:srgbClr val="999999"/>
                </a:solidFill>
              </a:rPr>
              <a:t>여(contribution) 하기</a:t>
            </a:r>
            <a:r>
              <a:rPr b="1" lang="ko" sz="1500">
                <a:solidFill>
                  <a:srgbClr val="999999"/>
                </a:solidFill>
              </a:rPr>
              <a:t>:</a:t>
            </a:r>
            <a:endParaRPr b="1" sz="1500">
              <a:solidFill>
                <a:srgbClr val="999999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 내가만든 </a:t>
            </a:r>
            <a:r>
              <a:rPr b="1" lang="ko" sz="2000">
                <a:solidFill>
                  <a:srgbClr val="3C78D8"/>
                </a:solidFill>
              </a:rPr>
              <a:t>수정내역(commit)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제출 준비하기</a:t>
            </a:r>
            <a:endParaRPr i="1" sz="2000">
              <a:solidFill>
                <a:srgbClr val="E06666"/>
              </a:solidFill>
            </a:endParaRPr>
          </a:p>
        </p:txBody>
      </p:sp>
      <p:pic>
        <p:nvPicPr>
          <p:cNvPr id="740" name="Google Shape;7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5" y="612244"/>
            <a:ext cx="8923175" cy="485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7671721" cy="483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457200" y="56875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타입</a:t>
            </a:r>
            <a:r>
              <a:rPr b="1" lang="ko" sz="2000">
                <a:solidFill>
                  <a:srgbClr val="666666"/>
                </a:solidFill>
              </a:rPr>
              <a:t> 선택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5945150" y="598075"/>
            <a:ext cx="777000" cy="76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46" name="Google Shape;7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3825"/>
            <a:ext cx="8839200" cy="312640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47" name="Google Shape;747;p83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기여(contribution) 하기: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Fork 한 저장소(프로젝트)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i="1" sz="2000">
              <a:solidFill>
                <a:srgbClr val="3C78D8"/>
              </a:solidFill>
            </a:endParaRPr>
          </a:p>
        </p:txBody>
      </p:sp>
      <p:sp>
        <p:nvSpPr>
          <p:cNvPr id="748" name="Google Shape;748;p83"/>
          <p:cNvSpPr/>
          <p:nvPr/>
        </p:nvSpPr>
        <p:spPr>
          <a:xfrm>
            <a:off x="6763875" y="2673825"/>
            <a:ext cx="20877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3"/>
          <p:cNvSpPr/>
          <p:nvPr/>
        </p:nvSpPr>
        <p:spPr>
          <a:xfrm>
            <a:off x="247650" y="1345975"/>
            <a:ext cx="32961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0" name="Google Shape;75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75" y="2842150"/>
            <a:ext cx="695350" cy="2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3"/>
          <p:cNvSpPr txBox="1"/>
          <p:nvPr/>
        </p:nvSpPr>
        <p:spPr>
          <a:xfrm>
            <a:off x="690575" y="2756275"/>
            <a:ext cx="9810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fix-mnist</a:t>
            </a:r>
            <a:endParaRPr b="1" sz="1100"/>
          </a:p>
        </p:txBody>
      </p:sp>
      <p:sp>
        <p:nvSpPr>
          <p:cNvPr id="752" name="Google Shape;752;p83"/>
          <p:cNvSpPr txBox="1"/>
          <p:nvPr/>
        </p:nvSpPr>
        <p:spPr>
          <a:xfrm>
            <a:off x="4440750" y="2812838"/>
            <a:ext cx="25269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Pull-request 첫번째 방법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58" name="Google Shape;758;p84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999999"/>
                </a:solidFill>
              </a:rPr>
              <a:t>오픈소스 개발 기여(contribution) 하기: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Fork 한 저장소(프로젝트)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i="1" sz="2000">
              <a:solidFill>
                <a:srgbClr val="3C78D8"/>
              </a:solidFill>
            </a:endParaRPr>
          </a:p>
        </p:txBody>
      </p:sp>
      <p:pic>
        <p:nvPicPr>
          <p:cNvPr id="759" name="Google Shape;7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63" y="1265825"/>
            <a:ext cx="8587673" cy="317922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0" name="Google Shape;760;p84"/>
          <p:cNvSpPr/>
          <p:nvPr/>
        </p:nvSpPr>
        <p:spPr>
          <a:xfrm>
            <a:off x="278175" y="1265825"/>
            <a:ext cx="32961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4"/>
          <p:cNvSpPr/>
          <p:nvPr/>
        </p:nvSpPr>
        <p:spPr>
          <a:xfrm>
            <a:off x="6808000" y="3017725"/>
            <a:ext cx="11166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4"/>
          <p:cNvSpPr/>
          <p:nvPr/>
        </p:nvSpPr>
        <p:spPr>
          <a:xfrm>
            <a:off x="1024450" y="2482350"/>
            <a:ext cx="1233300" cy="393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4"/>
          <p:cNvSpPr txBox="1"/>
          <p:nvPr/>
        </p:nvSpPr>
        <p:spPr>
          <a:xfrm>
            <a:off x="4650050" y="2571750"/>
            <a:ext cx="25269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또는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Pull-request 두번째 방법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69" name="Google Shape;76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50" y="152400"/>
            <a:ext cx="7976294" cy="48387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0" name="Google Shape;770;p85"/>
          <p:cNvSpPr/>
          <p:nvPr/>
        </p:nvSpPr>
        <p:spPr>
          <a:xfrm>
            <a:off x="6572350" y="4480200"/>
            <a:ext cx="19878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5"/>
          <p:cNvSpPr txBox="1"/>
          <p:nvPr/>
        </p:nvSpPr>
        <p:spPr>
          <a:xfrm>
            <a:off x="1599875" y="3152600"/>
            <a:ext cx="64227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기여하기: </a:t>
            </a:r>
            <a:r>
              <a:rPr b="1" lang="ko" sz="2000">
                <a:solidFill>
                  <a:srgbClr val="E06666"/>
                </a:solidFill>
              </a:rPr>
              <a:t>GitHub 에서 </a:t>
            </a:r>
            <a:r>
              <a:rPr b="1" lang="ko" sz="2000">
                <a:solidFill>
                  <a:srgbClr val="3C78D8"/>
                </a:solidFill>
              </a:rPr>
              <a:t>commit 제출하기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2000">
                <a:solidFill>
                  <a:srgbClr val="999999"/>
                </a:solidFill>
              </a:rPr>
              <a:t>                                             Pull-Request</a:t>
            </a:r>
            <a:endParaRPr b="1" i="1" sz="2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777" name="Google Shape;7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5725"/>
            <a:ext cx="8839201" cy="3954637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8" name="Google Shape;778;p86"/>
          <p:cNvSpPr txBox="1"/>
          <p:nvPr/>
        </p:nvSpPr>
        <p:spPr>
          <a:xfrm>
            <a:off x="0" y="87425"/>
            <a:ext cx="9144000" cy="1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오픈소스 기여하기: </a:t>
            </a: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666666"/>
                </a:solidFill>
              </a:rPr>
              <a:t> 게시판에서 </a:t>
            </a:r>
            <a:r>
              <a:rPr b="1" lang="ko" sz="2000">
                <a:solidFill>
                  <a:srgbClr val="E06666"/>
                </a:solidFill>
              </a:rPr>
              <a:t>내가 제출한 commit 확인</a:t>
            </a:r>
            <a:endParaRPr b="1" i="1" sz="2000">
              <a:solidFill>
                <a:srgbClr val="E06666"/>
              </a:solidFill>
            </a:endParaRPr>
          </a:p>
        </p:txBody>
      </p:sp>
      <p:sp>
        <p:nvSpPr>
          <p:cNvPr id="779" name="Google Shape;779;p86"/>
          <p:cNvSpPr/>
          <p:nvPr/>
        </p:nvSpPr>
        <p:spPr>
          <a:xfrm>
            <a:off x="1952175" y="1205725"/>
            <a:ext cx="1561500" cy="51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6"/>
          <p:cNvSpPr/>
          <p:nvPr/>
        </p:nvSpPr>
        <p:spPr>
          <a:xfrm>
            <a:off x="773850" y="3107525"/>
            <a:ext cx="1648500" cy="615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786" name="Google Shape;78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7" name="Google Shape;787;p87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9" name="Google Shape;789;p87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69138"/>
                </a:solidFill>
              </a:rPr>
              <a:t>Git</a:t>
            </a:r>
            <a:r>
              <a:rPr b="1" lang="ko" sz="3000">
                <a:solidFill>
                  <a:srgbClr val="6AA84F"/>
                </a:solidFill>
              </a:rPr>
              <a:t> </a:t>
            </a:r>
            <a:r>
              <a:rPr b="1" lang="ko" sz="3000">
                <a:solidFill>
                  <a:srgbClr val="666666"/>
                </a:solidFill>
              </a:rPr>
              <a:t>도구: </a:t>
            </a:r>
            <a:r>
              <a:rPr b="1" lang="ko" sz="3000">
                <a:solidFill>
                  <a:srgbClr val="666666"/>
                </a:solidFill>
              </a:rPr>
              <a:t>소스코드 </a:t>
            </a:r>
            <a:r>
              <a:rPr b="1" lang="ko" sz="3000">
                <a:solidFill>
                  <a:srgbClr val="B7B7B7"/>
                </a:solidFill>
              </a:rPr>
              <a:t>파일 다루기</a:t>
            </a:r>
            <a:endParaRPr b="1" sz="30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6AA84F"/>
                </a:solidFill>
              </a:rPr>
              <a:t>기본실습</a:t>
            </a:r>
            <a:endParaRPr b="1" i="1" sz="3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95" name="Google Shape;795;p88"/>
          <p:cNvSpPr txBox="1"/>
          <p:nvPr/>
        </p:nvSpPr>
        <p:spPr>
          <a:xfrm>
            <a:off x="0" y="1426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796" name="Google Shape;79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650200"/>
            <a:ext cx="5469576" cy="49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02" name="Google Shape;802;p89"/>
          <p:cNvSpPr txBox="1"/>
          <p:nvPr/>
        </p:nvSpPr>
        <p:spPr>
          <a:xfrm>
            <a:off x="0" y="1276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수정 내용</a:t>
            </a:r>
            <a:r>
              <a:rPr b="1" lang="ko" sz="2000">
                <a:solidFill>
                  <a:srgbClr val="E06666"/>
                </a:solidFill>
              </a:rPr>
              <a:t> 잠시 저장(stash)</a:t>
            </a:r>
            <a:r>
              <a:rPr b="1" lang="ko" sz="2000">
                <a:solidFill>
                  <a:srgbClr val="666666"/>
                </a:solidFill>
              </a:rPr>
              <a:t>해두기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03" name="Google Shape;80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13" y="523325"/>
            <a:ext cx="6002375" cy="50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75" y="568200"/>
            <a:ext cx="5362449" cy="50060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0" name="Google Shape;810;p90"/>
          <p:cNvSpPr txBox="1"/>
          <p:nvPr/>
        </p:nvSpPr>
        <p:spPr>
          <a:xfrm>
            <a:off x="0" y="828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수정한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파일 복구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6" name="Google Shape;816;p91"/>
          <p:cNvSpPr txBox="1"/>
          <p:nvPr/>
        </p:nvSpPr>
        <p:spPr>
          <a:xfrm>
            <a:off x="0" y="740700"/>
            <a:ext cx="91440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06666"/>
                </a:solidFill>
              </a:rPr>
              <a:t>파일 복구</a:t>
            </a:r>
            <a:r>
              <a:rPr b="1" lang="ko" sz="2000">
                <a:solidFill>
                  <a:srgbClr val="666666"/>
                </a:solidFill>
              </a:rPr>
              <a:t>하기(</a:t>
            </a:r>
            <a:r>
              <a:rPr b="1" lang="ko" sz="2000">
                <a:solidFill>
                  <a:srgbClr val="E06666"/>
                </a:solidFill>
              </a:rPr>
              <a:t>checkout</a:t>
            </a:r>
            <a:r>
              <a:rPr b="1" lang="ko" sz="2000">
                <a:solidFill>
                  <a:srgbClr val="666666"/>
                </a:solidFill>
              </a:rPr>
              <a:t>) vs </a:t>
            </a:r>
            <a:r>
              <a:rPr b="1" lang="ko" sz="2000">
                <a:solidFill>
                  <a:srgbClr val="E69138"/>
                </a:solidFill>
              </a:rPr>
              <a:t>수정내용 저</a:t>
            </a:r>
            <a:r>
              <a:rPr b="1" lang="ko" sz="2000">
                <a:solidFill>
                  <a:srgbClr val="E69138"/>
                </a:solidFill>
              </a:rPr>
              <a:t>장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E69138"/>
                </a:solidFill>
              </a:rPr>
              <a:t>stash</a:t>
            </a:r>
            <a:r>
              <a:rPr b="1" lang="ko" sz="2000">
                <a:solidFill>
                  <a:srgbClr val="666666"/>
                </a:solidFill>
              </a:rPr>
              <a:t>)</a:t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66666"/>
                </a:solidFill>
              </a:rPr>
              <a:t>위 두가지의 차이점은 ?</a:t>
            </a:r>
            <a:endParaRPr b="1" sz="3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2" name="Google Shape;822;p92"/>
          <p:cNvSpPr txBox="1"/>
          <p:nvPr/>
        </p:nvSpPr>
        <p:spPr>
          <a:xfrm>
            <a:off x="0" y="1426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1500">
                <a:solidFill>
                  <a:srgbClr val="999999"/>
                </a:solidFill>
              </a:rPr>
              <a:t>Git 도구로 파일 다루기:</a:t>
            </a:r>
            <a:endParaRPr b="1" sz="2000">
              <a:solidFill>
                <a:srgbClr val="3C78D8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23" name="Google Shape;8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300" y="650200"/>
            <a:ext cx="5469576" cy="49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0600"/>
            <a:ext cx="8839201" cy="34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6" name="Google Shape;116;p21"/>
          <p:cNvSpPr txBox="1"/>
          <p:nvPr/>
        </p:nvSpPr>
        <p:spPr>
          <a:xfrm>
            <a:off x="150" y="274850"/>
            <a:ext cx="9144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goorm </a:t>
            </a:r>
            <a:r>
              <a:rPr b="1" lang="ko" sz="2000">
                <a:solidFill>
                  <a:srgbClr val="E06666"/>
                </a:solidFill>
              </a:rPr>
              <a:t>리눅스(컨테이너)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3C78D8"/>
                </a:solidFill>
              </a:rPr>
              <a:t>개발환경</a:t>
            </a:r>
            <a:r>
              <a:rPr b="1" lang="ko" sz="2000">
                <a:solidFill>
                  <a:srgbClr val="666666"/>
                </a:solidFill>
              </a:rPr>
              <a:t> 시작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4823750" y="2810975"/>
            <a:ext cx="1231800" cy="299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4719075" y="3229700"/>
            <a:ext cx="40128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0000"/>
                </a:solidFill>
              </a:rPr>
              <a:t>pytorch MINST   테스트 해보기 !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29" name="Google Shape;829;p93"/>
          <p:cNvSpPr txBox="1"/>
          <p:nvPr/>
        </p:nvSpPr>
        <p:spPr>
          <a:xfrm>
            <a:off x="0" y="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commit을 준비하는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add 명령 취소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E06666"/>
                </a:solidFill>
              </a:rPr>
              <a:t>reset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25" y="74750"/>
            <a:ext cx="7014741" cy="546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6" name="Google Shape;836;p94"/>
          <p:cNvSpPr txBox="1"/>
          <p:nvPr/>
        </p:nvSpPr>
        <p:spPr>
          <a:xfrm>
            <a:off x="0" y="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9999"/>
                </a:solidFill>
              </a:rPr>
              <a:t>commit을 준비하는</a:t>
            </a:r>
            <a:r>
              <a:rPr b="1" lang="ko" sz="2000">
                <a:solidFill>
                  <a:srgbClr val="666666"/>
                </a:solidFill>
              </a:rPr>
              <a:t> </a:t>
            </a:r>
            <a:r>
              <a:rPr b="1" lang="ko" sz="2000">
                <a:solidFill>
                  <a:srgbClr val="E06666"/>
                </a:solidFill>
              </a:rPr>
              <a:t>add 명령 취소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E06666"/>
                </a:solidFill>
              </a:rPr>
              <a:t>reset</a:t>
            </a:r>
            <a:r>
              <a:rPr b="1" lang="ko" sz="2000">
                <a:solidFill>
                  <a:srgbClr val="666666"/>
                </a:solidFill>
              </a:rPr>
              <a:t>) 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37" name="Google Shape;83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025" y="74750"/>
            <a:ext cx="7014741" cy="54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94"/>
          <p:cNvSpPr/>
          <p:nvPr/>
        </p:nvSpPr>
        <p:spPr>
          <a:xfrm>
            <a:off x="2400025" y="2374950"/>
            <a:ext cx="21720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94"/>
          <p:cNvSpPr/>
          <p:nvPr/>
        </p:nvSpPr>
        <p:spPr>
          <a:xfrm>
            <a:off x="1879600" y="3678650"/>
            <a:ext cx="2307000" cy="23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4"/>
          <p:cNvSpPr/>
          <p:nvPr/>
        </p:nvSpPr>
        <p:spPr>
          <a:xfrm>
            <a:off x="1807700" y="1917200"/>
            <a:ext cx="1945200" cy="23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4"/>
          <p:cNvSpPr/>
          <p:nvPr/>
        </p:nvSpPr>
        <p:spPr>
          <a:xfrm>
            <a:off x="2400025" y="4276725"/>
            <a:ext cx="21720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7" name="Google Shape;847;p95"/>
          <p:cNvSpPr txBox="1"/>
          <p:nvPr/>
        </p:nvSpPr>
        <p:spPr>
          <a:xfrm>
            <a:off x="0" y="828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소스 </a:t>
            </a:r>
            <a:r>
              <a:rPr b="1" lang="ko" sz="2000">
                <a:solidFill>
                  <a:srgbClr val="3C78D8"/>
                </a:solidFill>
              </a:rPr>
              <a:t>수정내역(commit) 삭제 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48" name="Google Shape;84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50" y="0"/>
            <a:ext cx="7099349" cy="58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854" name="Google Shape;8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00" y="294025"/>
            <a:ext cx="5768599" cy="4849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6"/>
          <p:cNvSpPr txBox="1"/>
          <p:nvPr/>
        </p:nvSpPr>
        <p:spPr>
          <a:xfrm>
            <a:off x="0" y="2024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1" name="Google Shape;861;p97"/>
          <p:cNvSpPr txBox="1"/>
          <p:nvPr/>
        </p:nvSpPr>
        <p:spPr>
          <a:xfrm>
            <a:off x="-239225" y="25130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라이센스 서명</a:t>
            </a:r>
            <a:r>
              <a:rPr b="1" lang="ko" sz="2000">
                <a:solidFill>
                  <a:srgbClr val="666666"/>
                </a:solidFill>
              </a:rPr>
              <a:t> 넣어서 commit message 적기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62" name="Google Shape;8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1" y="251300"/>
            <a:ext cx="85817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750" y="0"/>
            <a:ext cx="6501249" cy="5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9" name="Google Shape;869;p98"/>
          <p:cNvSpPr txBox="1"/>
          <p:nvPr/>
        </p:nvSpPr>
        <p:spPr>
          <a:xfrm>
            <a:off x="0" y="12622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C78D8"/>
                </a:solidFill>
              </a:rPr>
              <a:t>파일 수정</a:t>
            </a:r>
            <a:r>
              <a:rPr b="1" lang="ko" sz="2000">
                <a:solidFill>
                  <a:srgbClr val="E06666"/>
                </a:solidFill>
              </a:rPr>
              <a:t> </a:t>
            </a:r>
            <a:r>
              <a:rPr b="1" lang="ko" sz="2000">
                <a:solidFill>
                  <a:srgbClr val="666666"/>
                </a:solidFill>
              </a:rPr>
              <a:t>하고 </a:t>
            </a:r>
            <a:r>
              <a:rPr b="1" lang="ko" sz="2000">
                <a:solidFill>
                  <a:srgbClr val="E69138"/>
                </a:solidFill>
              </a:rPr>
              <a:t>수정내용(diff)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5" name="Google Shape;875;p99"/>
          <p:cNvSpPr txBox="1"/>
          <p:nvPr/>
        </p:nvSpPr>
        <p:spPr>
          <a:xfrm>
            <a:off x="0" y="1575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commit 수정</a:t>
            </a:r>
            <a:r>
              <a:rPr b="1" lang="ko" sz="2000">
                <a:solidFill>
                  <a:srgbClr val="666666"/>
                </a:solidFill>
              </a:rPr>
              <a:t>하기 (</a:t>
            </a:r>
            <a:r>
              <a:rPr b="1" lang="ko" sz="2000">
                <a:solidFill>
                  <a:srgbClr val="9900FF"/>
                </a:solidFill>
              </a:rPr>
              <a:t>amend</a:t>
            </a:r>
            <a:r>
              <a:rPr b="1" lang="ko" sz="2000">
                <a:solidFill>
                  <a:srgbClr val="666666"/>
                </a:solidFill>
              </a:rPr>
              <a:t>)</a:t>
            </a:r>
            <a:endParaRPr b="1" sz="1500">
              <a:solidFill>
                <a:srgbClr val="999999"/>
              </a:solidFill>
            </a:endParaRPr>
          </a:p>
        </p:txBody>
      </p:sp>
      <p:pic>
        <p:nvPicPr>
          <p:cNvPr id="876" name="Google Shape;87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5" y="157575"/>
            <a:ext cx="7186675" cy="53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75" y="157575"/>
            <a:ext cx="7186675" cy="53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3" name="Google Shape;883;p100"/>
          <p:cNvSpPr txBox="1"/>
          <p:nvPr/>
        </p:nvSpPr>
        <p:spPr>
          <a:xfrm>
            <a:off x="0" y="157575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commit 수정</a:t>
            </a:r>
            <a:r>
              <a:rPr b="1" lang="ko" sz="2000">
                <a:solidFill>
                  <a:srgbClr val="666666"/>
                </a:solidFill>
              </a:rPr>
              <a:t>(</a:t>
            </a:r>
            <a:r>
              <a:rPr b="1" lang="ko" sz="2000">
                <a:solidFill>
                  <a:srgbClr val="9900FF"/>
                </a:solidFill>
              </a:rPr>
              <a:t>amend</a:t>
            </a:r>
            <a:r>
              <a:rPr b="1" lang="ko" sz="2000">
                <a:solidFill>
                  <a:srgbClr val="666666"/>
                </a:solidFill>
              </a:rPr>
              <a:t>) 이후 </a:t>
            </a:r>
            <a:r>
              <a:rPr b="1" lang="ko" sz="2000">
                <a:solidFill>
                  <a:srgbClr val="E69138"/>
                </a:solidFill>
              </a:rPr>
              <a:t>Before / After 확인</a:t>
            </a:r>
            <a:r>
              <a:rPr b="1" lang="ko" sz="2000">
                <a:solidFill>
                  <a:srgbClr val="666666"/>
                </a:solidFill>
              </a:rPr>
              <a:t>하기</a:t>
            </a:r>
            <a:endParaRPr b="1" sz="1500">
              <a:solidFill>
                <a:srgbClr val="999999"/>
              </a:solidFill>
            </a:endParaRPr>
          </a:p>
        </p:txBody>
      </p:sp>
      <p:sp>
        <p:nvSpPr>
          <p:cNvPr id="884" name="Google Shape;884;p100"/>
          <p:cNvSpPr/>
          <p:nvPr/>
        </p:nvSpPr>
        <p:spPr>
          <a:xfrm>
            <a:off x="2014600" y="1971250"/>
            <a:ext cx="15588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100"/>
          <p:cNvSpPr/>
          <p:nvPr/>
        </p:nvSpPr>
        <p:spPr>
          <a:xfrm>
            <a:off x="2014600" y="4261775"/>
            <a:ext cx="1558800" cy="3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1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891" name="Google Shape;8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2" name="Google Shape;892;p101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94" name="Google Shape;894;p101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Git </a:t>
            </a:r>
            <a:r>
              <a:rPr b="1" lang="ko" sz="3000">
                <a:solidFill>
                  <a:srgbClr val="666666"/>
                </a:solidFill>
              </a:rPr>
              <a:t>도구:</a:t>
            </a:r>
            <a:r>
              <a:rPr b="1" lang="ko" sz="3000">
                <a:solidFill>
                  <a:srgbClr val="666666"/>
                </a:solidFill>
              </a:rPr>
              <a:t> 소스코드 </a:t>
            </a:r>
            <a:r>
              <a:rPr b="1" lang="ko" sz="3000">
                <a:solidFill>
                  <a:srgbClr val="B7B7B7"/>
                </a:solidFill>
              </a:rPr>
              <a:t>파일 다루기</a:t>
            </a:r>
            <a:endParaRPr b="1" sz="3000">
              <a:solidFill>
                <a:srgbClr val="B7B7B7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E06666"/>
                </a:solidFill>
              </a:rPr>
              <a:t>고급</a:t>
            </a:r>
            <a:r>
              <a:rPr b="1" i="1" lang="ko" sz="3000">
                <a:solidFill>
                  <a:srgbClr val="E06666"/>
                </a:solidFill>
              </a:rPr>
              <a:t>실습</a:t>
            </a:r>
            <a:endParaRPr b="1" i="1" sz="3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351950"/>
            <a:ext cx="8729101" cy="45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1" name="Google Shape;901;p102"/>
          <p:cNvSpPr txBox="1"/>
          <p:nvPr/>
        </p:nvSpPr>
        <p:spPr>
          <a:xfrm>
            <a:off x="-38525" y="35195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나의 </a:t>
            </a:r>
            <a:r>
              <a:rPr b="1" lang="ko" sz="2000">
                <a:solidFill>
                  <a:srgbClr val="6AA84F"/>
                </a:solidFill>
              </a:rPr>
              <a:t>Fork 저장소</a:t>
            </a:r>
            <a:r>
              <a:rPr b="1" lang="ko" sz="2000">
                <a:solidFill>
                  <a:srgbClr val="666666"/>
                </a:solidFill>
              </a:rPr>
              <a:t>와 </a:t>
            </a:r>
            <a:r>
              <a:rPr b="1" lang="ko" sz="2000">
                <a:solidFill>
                  <a:srgbClr val="E06666"/>
                </a:solidFill>
              </a:rPr>
              <a:t>오픈소스 GitHub 저장소</a:t>
            </a:r>
            <a:r>
              <a:rPr b="1" lang="ko" sz="2000">
                <a:solidFill>
                  <a:srgbClr val="666666"/>
                </a:solidFill>
              </a:rPr>
              <a:t> 설정</a:t>
            </a:r>
            <a:endParaRPr i="1"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0" y="18490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복사 / </a:t>
            </a:r>
            <a:r>
              <a:rPr b="1" lang="ko" sz="3000">
                <a:solidFill>
                  <a:srgbClr val="E69138"/>
                </a:solidFill>
              </a:rPr>
              <a:t>다운 </a:t>
            </a:r>
            <a:r>
              <a:rPr b="1" lang="ko" sz="3000">
                <a:solidFill>
                  <a:srgbClr val="666666"/>
                </a:solidFill>
              </a:rPr>
              <a:t>받기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3000">
                <a:solidFill>
                  <a:srgbClr val="999999"/>
                </a:solidFill>
              </a:rPr>
              <a:t>Fork &amp; Clone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00" y="351950"/>
            <a:ext cx="8729101" cy="459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8" name="Google Shape;908;p103"/>
          <p:cNvSpPr txBox="1"/>
          <p:nvPr/>
        </p:nvSpPr>
        <p:spPr>
          <a:xfrm>
            <a:off x="-38525" y="351950"/>
            <a:ext cx="91440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66666"/>
                </a:solidFill>
              </a:rPr>
              <a:t>나의 </a:t>
            </a:r>
            <a:r>
              <a:rPr b="1" lang="ko" sz="2000">
                <a:solidFill>
                  <a:srgbClr val="6AA84F"/>
                </a:solidFill>
              </a:rPr>
              <a:t>Fork 저장소</a:t>
            </a:r>
            <a:r>
              <a:rPr b="1" lang="ko" sz="2000">
                <a:solidFill>
                  <a:srgbClr val="666666"/>
                </a:solidFill>
              </a:rPr>
              <a:t>와 </a:t>
            </a:r>
            <a:r>
              <a:rPr b="1" lang="ko" sz="2000">
                <a:solidFill>
                  <a:srgbClr val="E06666"/>
                </a:solidFill>
              </a:rPr>
              <a:t>오픈소스 GitHub 저장소</a:t>
            </a:r>
            <a:r>
              <a:rPr b="1" lang="ko" sz="2000">
                <a:solidFill>
                  <a:srgbClr val="666666"/>
                </a:solidFill>
              </a:rPr>
              <a:t> 설정</a:t>
            </a:r>
            <a:endParaRPr i="1" sz="2000">
              <a:solidFill>
                <a:srgbClr val="E06666"/>
              </a:solidFill>
            </a:endParaRPr>
          </a:p>
        </p:txBody>
      </p:sp>
      <p:sp>
        <p:nvSpPr>
          <p:cNvPr id="909" name="Google Shape;909;p103"/>
          <p:cNvSpPr/>
          <p:nvPr/>
        </p:nvSpPr>
        <p:spPr>
          <a:xfrm>
            <a:off x="1087575" y="3125425"/>
            <a:ext cx="6882000" cy="93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4"/>
          <p:cNvSpPr txBox="1"/>
          <p:nvPr/>
        </p:nvSpPr>
        <p:spPr>
          <a:xfrm>
            <a:off x="388725" y="101675"/>
            <a:ext cx="1268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6AA84F"/>
                </a:solidFill>
              </a:rPr>
              <a:t>R</a:t>
            </a:r>
            <a:r>
              <a:rPr b="1" lang="ko" sz="1500">
                <a:solidFill>
                  <a:srgbClr val="434343"/>
                </a:solidFill>
              </a:rPr>
              <a:t>eal Linux</a:t>
            </a:r>
            <a:endParaRPr b="1" sz="1500">
              <a:solidFill>
                <a:srgbClr val="434343"/>
              </a:solidFill>
            </a:endParaRPr>
          </a:p>
        </p:txBody>
      </p:sp>
      <p:pic>
        <p:nvPicPr>
          <p:cNvPr id="915" name="Google Shape;9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0573">
            <a:off x="136336" y="125586"/>
            <a:ext cx="282479" cy="2824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p104"/>
          <p:cNvCxnSpPr/>
          <p:nvPr/>
        </p:nvCxnSpPr>
        <p:spPr>
          <a:xfrm>
            <a:off x="101925" y="495875"/>
            <a:ext cx="46407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7" name="Google Shape;91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8" name="Google Shape;918;p104"/>
          <p:cNvSpPr txBox="1"/>
          <p:nvPr/>
        </p:nvSpPr>
        <p:spPr>
          <a:xfrm>
            <a:off x="0" y="2153850"/>
            <a:ext cx="9144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6AA84F"/>
                </a:solidFill>
              </a:rPr>
              <a:t>오픈소스</a:t>
            </a:r>
            <a:r>
              <a:rPr b="1" lang="ko" sz="3000">
                <a:solidFill>
                  <a:srgbClr val="666666"/>
                </a:solidFill>
              </a:rPr>
              <a:t> 프로젝트 </a:t>
            </a:r>
            <a:r>
              <a:rPr b="1" lang="ko" sz="3000">
                <a:solidFill>
                  <a:srgbClr val="E69138"/>
                </a:solidFill>
              </a:rPr>
              <a:t>개발 참여</a:t>
            </a:r>
            <a:r>
              <a:rPr b="1" lang="ko" sz="3000">
                <a:solidFill>
                  <a:srgbClr val="666666"/>
                </a:solidFill>
              </a:rPr>
              <a:t>중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06666"/>
                </a:solidFill>
              </a:rPr>
              <a:t>Rebase</a:t>
            </a:r>
            <a:r>
              <a:rPr b="1" lang="ko" sz="3000">
                <a:solidFill>
                  <a:srgbClr val="999999"/>
                </a:solidFill>
              </a:rPr>
              <a:t> 가 필요한 상황</a:t>
            </a:r>
            <a:endParaRPr b="1" i="1"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05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4" name="Google Shape;924;p105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5" name="Google Shape;925;p105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6" name="Google Shape;926;p105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7" name="Google Shape;927;p105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8" name="Google Shape;928;p105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29" name="Google Shape;929;p105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30" name="Google Shape;930;p105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1" name="Google Shape;931;p105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2" name="Google Shape;932;p105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05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34" name="Google Shape;934;p105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5" name="Google Shape;935;p105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36" name="Google Shape;936;p105"/>
          <p:cNvSpPr/>
          <p:nvPr/>
        </p:nvSpPr>
        <p:spPr>
          <a:xfrm>
            <a:off x="3586475" y="1405725"/>
            <a:ext cx="2133600" cy="775200"/>
          </a:xfrm>
          <a:prstGeom prst="ellipse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upstream</a:t>
            </a:r>
            <a:endParaRPr b="1" sz="2000">
              <a:solidFill>
                <a:srgbClr val="9900FF"/>
              </a:solidFill>
            </a:endParaRPr>
          </a:p>
        </p:txBody>
      </p:sp>
      <p:sp>
        <p:nvSpPr>
          <p:cNvPr id="937" name="Google Shape;937;p105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38" name="Google Shape;938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9" name="Google Shape;939;p105"/>
          <p:cNvSpPr/>
          <p:nvPr/>
        </p:nvSpPr>
        <p:spPr>
          <a:xfrm>
            <a:off x="6988700" y="1336700"/>
            <a:ext cx="2133600" cy="775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8761D"/>
                </a:solidFill>
              </a:rPr>
              <a:t>origin</a:t>
            </a:r>
            <a:endParaRPr b="1" sz="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06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5" name="Google Shape;945;p106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6" name="Google Shape;946;p106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7" name="Google Shape;947;p106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8" name="Google Shape;948;p106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49" name="Google Shape;949;p106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0" name="Google Shape;950;p106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1" name="Google Shape;951;p106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2" name="Google Shape;952;p106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3" name="Google Shape;953;p106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106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55" name="Google Shape;955;p106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6" name="Google Shape;956;p106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57" name="Google Shape;957;p106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58" name="Google Shape;958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07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4" name="Google Shape;964;p107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5" name="Google Shape;965;p107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6" name="Google Shape;966;p107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7" name="Google Shape;967;p107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8" name="Google Shape;968;p107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69" name="Google Shape;969;p107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70" name="Google Shape;970;p107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1" name="Google Shape;971;p107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2" name="Google Shape;972;p107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7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74" name="Google Shape;974;p107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5" name="Google Shape;975;p107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76" name="Google Shape;976;p107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77" name="Google Shape;977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78" name="Google Shape;978;p107"/>
          <p:cNvSpPr txBox="1"/>
          <p:nvPr/>
        </p:nvSpPr>
        <p:spPr>
          <a:xfrm>
            <a:off x="2523363" y="1226625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6AA84F"/>
                </a:solidFill>
              </a:rPr>
              <a:t>Fork</a:t>
            </a:r>
            <a:endParaRPr b="1" sz="2000">
              <a:solidFill>
                <a:srgbClr val="6AA84F"/>
              </a:solidFill>
            </a:endParaRPr>
          </a:p>
        </p:txBody>
      </p:sp>
      <p:cxnSp>
        <p:nvCxnSpPr>
          <p:cNvPr id="979" name="Google Shape;979;p107"/>
          <p:cNvCxnSpPr/>
          <p:nvPr/>
        </p:nvCxnSpPr>
        <p:spPr>
          <a:xfrm rot="10800000">
            <a:off x="2385550" y="1734425"/>
            <a:ext cx="12777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0" name="Google Shape;980;p107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1" name="Google Shape;981;p107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2" name="Google Shape;982;p107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3" name="Google Shape;983;p107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8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89" name="Google Shape;989;p108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0" name="Google Shape;990;p108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1" name="Google Shape;991;p108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2" name="Google Shape;992;p108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3" name="Google Shape;993;p108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4" name="Google Shape;994;p108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995" name="Google Shape;995;p108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6" name="Google Shape;996;p108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997" name="Google Shape;997;p108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108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999" name="Google Shape;999;p108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0" name="Google Shape;1000;p108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01" name="Google Shape;1001;p108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2" name="Google Shape;1002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3" name="Google Shape;1003;p108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4" name="Google Shape;1004;p108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5" name="Google Shape;1005;p108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6" name="Google Shape;1006;p108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7" name="Google Shape;1007;p108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8" name="Google Shape;1008;p108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09" name="Google Shape;1009;p108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cxnSp>
        <p:nvCxnSpPr>
          <p:cNvPr id="1010" name="Google Shape;1010;p108"/>
          <p:cNvCxnSpPr/>
          <p:nvPr/>
        </p:nvCxnSpPr>
        <p:spPr>
          <a:xfrm>
            <a:off x="2134250" y="2197950"/>
            <a:ext cx="0" cy="1130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108"/>
          <p:cNvSpPr txBox="1"/>
          <p:nvPr/>
        </p:nvSpPr>
        <p:spPr>
          <a:xfrm>
            <a:off x="1814700" y="336411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69138"/>
                </a:solidFill>
              </a:rPr>
              <a:t>clone</a:t>
            </a:r>
            <a:endParaRPr b="1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9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7" name="Google Shape;1017;p109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8" name="Google Shape;1018;p109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19" name="Google Shape;1019;p109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0" name="Google Shape;1020;p109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1" name="Google Shape;1021;p109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2" name="Google Shape;1022;p109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23" name="Google Shape;1023;p109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4" name="Google Shape;1024;p109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5" name="Google Shape;1025;p109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09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27" name="Google Shape;1027;p109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8" name="Google Shape;1028;p109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29" name="Google Shape;1029;p109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0" name="Google Shape;103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31" name="Google Shape;1031;p109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2" name="Google Shape;1032;p109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3" name="Google Shape;1033;p109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4" name="Google Shape;1034;p109"/>
          <p:cNvSpPr txBox="1"/>
          <p:nvPr/>
        </p:nvSpPr>
        <p:spPr>
          <a:xfrm>
            <a:off x="131175" y="793425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5" name="Google Shape;1035;p109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6" name="Google Shape;1036;p109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7" name="Google Shape;1037;p109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38" name="Google Shape;1038;p109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39" name="Google Shape;1039;p109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0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5" name="Google Shape;1045;p110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6" name="Google Shape;1046;p110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7" name="Google Shape;1047;p110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8" name="Google Shape;1048;p110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49" name="Google Shape;1049;p110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0" name="Google Shape;1050;p110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1" name="Google Shape;1051;p110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2" name="Google Shape;1052;p110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3" name="Google Shape;1053;p110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10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55" name="Google Shape;1055;p110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6" name="Google Shape;1056;p110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57" name="Google Shape;1057;p110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58" name="Google Shape;1058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59" name="Google Shape;1059;p110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0" name="Google Shape;1060;p110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1" name="Google Shape;1061;p110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2" name="Google Shape;1062;p110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3" name="Google Shape;1063;p110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4" name="Google Shape;1064;p110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65" name="Google Shape;1065;p110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66" name="Google Shape;1066;p110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067" name="Google Shape;1067;p110"/>
          <p:cNvCxnSpPr/>
          <p:nvPr/>
        </p:nvCxnSpPr>
        <p:spPr>
          <a:xfrm rot="10800000">
            <a:off x="283100" y="2197950"/>
            <a:ext cx="0" cy="12246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8" name="Google Shape;1068;p110"/>
          <p:cNvSpPr txBox="1"/>
          <p:nvPr/>
        </p:nvSpPr>
        <p:spPr>
          <a:xfrm>
            <a:off x="0" y="1820463"/>
            <a:ext cx="747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3C78D8"/>
                </a:solidFill>
              </a:rPr>
              <a:t>push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069" name="Google Shape;1069;p110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70" name="Google Shape;1070;p110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71" name="Google Shape;1071;p110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11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7" name="Google Shape;1077;p111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8" name="Google Shape;1078;p111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79" name="Google Shape;1079;p111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0" name="Google Shape;1080;p111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1" name="Google Shape;1081;p111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2" name="Google Shape;1082;p111"/>
          <p:cNvSpPr txBox="1"/>
          <p:nvPr/>
        </p:nvSpPr>
        <p:spPr>
          <a:xfrm>
            <a:off x="3202925" y="46462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83" name="Google Shape;1083;p111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4" name="Google Shape;1084;p111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5" name="Google Shape;1085;p111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11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087" name="Google Shape;1087;p111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8" name="Google Shape;1088;p111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89" name="Google Shape;1089;p111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0" name="Google Shape;1090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91" name="Google Shape;1091;p111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2" name="Google Shape;1092;p111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3" name="Google Shape;1093;p111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4" name="Google Shape;1094;p111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5" name="Google Shape;1095;p111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6" name="Google Shape;1096;p111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097" name="Google Shape;1097;p111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98" name="Google Shape;1098;p111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099" name="Google Shape;1099;p111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0" name="Google Shape;1100;p111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1" name="Google Shape;1101;p111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02" name="Google Shape;1102;p111"/>
          <p:cNvSpPr txBox="1"/>
          <p:nvPr/>
        </p:nvSpPr>
        <p:spPr>
          <a:xfrm>
            <a:off x="2562288" y="1226613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PR</a:t>
            </a:r>
            <a:endParaRPr b="1" sz="2000">
              <a:solidFill>
                <a:srgbClr val="9900FF"/>
              </a:solidFill>
            </a:endParaRPr>
          </a:p>
        </p:txBody>
      </p:sp>
      <p:cxnSp>
        <p:nvCxnSpPr>
          <p:cNvPr id="1103" name="Google Shape;1103;p111"/>
          <p:cNvCxnSpPr/>
          <p:nvPr/>
        </p:nvCxnSpPr>
        <p:spPr>
          <a:xfrm>
            <a:off x="2123200" y="971875"/>
            <a:ext cx="1659600" cy="14952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4" name="Google Shape;1104;p111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05" name="Google Shape;1105;p111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12"/>
          <p:cNvSpPr/>
          <p:nvPr/>
        </p:nvSpPr>
        <p:spPr>
          <a:xfrm>
            <a:off x="3872575" y="403700"/>
            <a:ext cx="1614900" cy="8823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2"/>
          <p:cNvSpPr/>
          <p:nvPr/>
        </p:nvSpPr>
        <p:spPr>
          <a:xfrm>
            <a:off x="4032725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2" name="Google Shape;1112;p112"/>
          <p:cNvSpPr/>
          <p:nvPr/>
        </p:nvSpPr>
        <p:spPr>
          <a:xfrm>
            <a:off x="4032725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3" name="Google Shape;1113;p112"/>
          <p:cNvSpPr/>
          <p:nvPr/>
        </p:nvSpPr>
        <p:spPr>
          <a:xfrm>
            <a:off x="4032725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4" name="Google Shape;1114;p112"/>
          <p:cNvSpPr/>
          <p:nvPr/>
        </p:nvSpPr>
        <p:spPr>
          <a:xfrm>
            <a:off x="733945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5" name="Google Shape;1115;p112"/>
          <p:cNvSpPr/>
          <p:nvPr/>
        </p:nvSpPr>
        <p:spPr>
          <a:xfrm>
            <a:off x="733945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6" name="Google Shape;1116;p112"/>
          <p:cNvSpPr/>
          <p:nvPr/>
        </p:nvSpPr>
        <p:spPr>
          <a:xfrm>
            <a:off x="733945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17" name="Google Shape;1117;p112"/>
          <p:cNvSpPr/>
          <p:nvPr/>
        </p:nvSpPr>
        <p:spPr>
          <a:xfrm>
            <a:off x="7339450" y="845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18" name="Google Shape;1118;p112"/>
          <p:cNvSpPr/>
          <p:nvPr/>
        </p:nvSpPr>
        <p:spPr>
          <a:xfrm>
            <a:off x="7339450" y="464625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3050525" y="2960475"/>
            <a:ext cx="2900700" cy="109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12"/>
          <p:cNvSpPr txBox="1"/>
          <p:nvPr/>
        </p:nvSpPr>
        <p:spPr>
          <a:xfrm>
            <a:off x="2542127" y="2399700"/>
            <a:ext cx="46320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9900FF"/>
                </a:solidFill>
              </a:rPr>
              <a:t>Pull-Request</a:t>
            </a:r>
            <a:r>
              <a:rPr b="1" lang="ko" sz="2000">
                <a:solidFill>
                  <a:srgbClr val="3C78D8"/>
                </a:solidFill>
              </a:rPr>
              <a:t> </a:t>
            </a:r>
            <a:r>
              <a:rPr b="1" lang="ko" sz="2000">
                <a:solidFill>
                  <a:srgbClr val="999999"/>
                </a:solidFill>
              </a:rPr>
              <a:t>게시판</a:t>
            </a:r>
            <a:endParaRPr b="1" sz="2000">
              <a:solidFill>
                <a:srgbClr val="E06666"/>
              </a:solidFill>
            </a:endParaRPr>
          </a:p>
        </p:txBody>
      </p:sp>
      <p:sp>
        <p:nvSpPr>
          <p:cNvPr id="1121" name="Google Shape;1121;p112"/>
          <p:cNvSpPr/>
          <p:nvPr/>
        </p:nvSpPr>
        <p:spPr>
          <a:xfrm>
            <a:off x="3140800" y="3420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2" name="Google Shape;1122;p112"/>
          <p:cNvSpPr/>
          <p:nvPr/>
        </p:nvSpPr>
        <p:spPr>
          <a:xfrm>
            <a:off x="3140800" y="3039250"/>
            <a:ext cx="1241100" cy="328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commit B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123" name="Google Shape;1123;p112"/>
          <p:cNvSpPr txBox="1"/>
          <p:nvPr/>
        </p:nvSpPr>
        <p:spPr>
          <a:xfrm>
            <a:off x="6509650" y="19275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4" name="Google Shape;1124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125" name="Google Shape;1125;p112"/>
          <p:cNvSpPr/>
          <p:nvPr/>
        </p:nvSpPr>
        <p:spPr>
          <a:xfrm>
            <a:off x="573600" y="1988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6" name="Google Shape;1126;p112"/>
          <p:cNvSpPr/>
          <p:nvPr/>
        </p:nvSpPr>
        <p:spPr>
          <a:xfrm>
            <a:off x="573600" y="1607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7" name="Google Shape;1127;p112"/>
          <p:cNvSpPr/>
          <p:nvPr/>
        </p:nvSpPr>
        <p:spPr>
          <a:xfrm>
            <a:off x="573600" y="122662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8" name="Google Shape;1128;p112"/>
          <p:cNvSpPr/>
          <p:nvPr/>
        </p:nvSpPr>
        <p:spPr>
          <a:xfrm>
            <a:off x="573600" y="4338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1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29" name="Google Shape;1129;p112"/>
          <p:cNvSpPr/>
          <p:nvPr/>
        </p:nvSpPr>
        <p:spPr>
          <a:xfrm>
            <a:off x="573600" y="3957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2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0" name="Google Shape;1130;p112"/>
          <p:cNvSpPr/>
          <p:nvPr/>
        </p:nvSpPr>
        <p:spPr>
          <a:xfrm>
            <a:off x="573600" y="3576975"/>
            <a:ext cx="1241100" cy="32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</a:rPr>
              <a:t>commit 3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1" name="Google Shape;1131;p112"/>
          <p:cNvSpPr/>
          <p:nvPr/>
        </p:nvSpPr>
        <p:spPr>
          <a:xfrm>
            <a:off x="573600" y="3163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2" name="Google Shape;1132;p112"/>
          <p:cNvSpPr/>
          <p:nvPr/>
        </p:nvSpPr>
        <p:spPr>
          <a:xfrm>
            <a:off x="573600" y="278280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3" name="Google Shape;1133;p112"/>
          <p:cNvSpPr/>
          <p:nvPr/>
        </p:nvSpPr>
        <p:spPr>
          <a:xfrm>
            <a:off x="573600" y="813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4" name="Google Shape;1134;p112"/>
          <p:cNvSpPr/>
          <p:nvPr/>
        </p:nvSpPr>
        <p:spPr>
          <a:xfrm>
            <a:off x="573600" y="4324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5" name="Google Shape;1135;p112"/>
          <p:cNvSpPr txBox="1"/>
          <p:nvPr/>
        </p:nvSpPr>
        <p:spPr>
          <a:xfrm>
            <a:off x="-1950" y="-24750"/>
            <a:ext cx="23922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9999"/>
                </a:solidFill>
              </a:rPr>
              <a:t>다른개발자</a:t>
            </a:r>
            <a:r>
              <a:rPr b="1" lang="ko">
                <a:solidFill>
                  <a:srgbClr val="666666"/>
                </a:solidFill>
              </a:rPr>
              <a:t> Fork한 저장소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36" name="Google Shape;1136;p112"/>
          <p:cNvSpPr/>
          <p:nvPr/>
        </p:nvSpPr>
        <p:spPr>
          <a:xfrm>
            <a:off x="4572000" y="3420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37" name="Google Shape;1137;p112"/>
          <p:cNvSpPr/>
          <p:nvPr/>
        </p:nvSpPr>
        <p:spPr>
          <a:xfrm>
            <a:off x="4572000" y="3039250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  <p:cxnSp>
        <p:nvCxnSpPr>
          <p:cNvPr id="1138" name="Google Shape;1138;p112"/>
          <p:cNvCxnSpPr/>
          <p:nvPr/>
        </p:nvCxnSpPr>
        <p:spPr>
          <a:xfrm flipH="1" rot="10800000">
            <a:off x="5232425" y="1010025"/>
            <a:ext cx="41400" cy="2412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9" name="Google Shape;1139;p112"/>
          <p:cNvSpPr txBox="1"/>
          <p:nvPr/>
        </p:nvSpPr>
        <p:spPr>
          <a:xfrm>
            <a:off x="5432938" y="817788"/>
            <a:ext cx="1076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E69138"/>
                </a:solidFill>
              </a:rPr>
              <a:t>Merge</a:t>
            </a:r>
            <a:endParaRPr b="1" sz="2000">
              <a:solidFill>
                <a:srgbClr val="E69138"/>
              </a:solidFill>
            </a:endParaRPr>
          </a:p>
        </p:txBody>
      </p:sp>
      <p:sp>
        <p:nvSpPr>
          <p:cNvPr id="1140" name="Google Shape;1140;p112"/>
          <p:cNvSpPr txBox="1"/>
          <p:nvPr/>
        </p:nvSpPr>
        <p:spPr>
          <a:xfrm>
            <a:off x="3202925" y="-98850"/>
            <a:ext cx="29007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</a:rPr>
              <a:t>공식 오픈소스 프로젝트</a:t>
            </a:r>
            <a:br>
              <a:rPr b="1" lang="ko">
                <a:solidFill>
                  <a:srgbClr val="666666"/>
                </a:solidFill>
              </a:rPr>
            </a:br>
            <a:r>
              <a:rPr b="1" lang="ko">
                <a:solidFill>
                  <a:srgbClr val="666666"/>
                </a:solidFill>
              </a:rPr>
              <a:t>pytorch/examples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141" name="Google Shape;1141;p112"/>
          <p:cNvSpPr/>
          <p:nvPr/>
        </p:nvSpPr>
        <p:spPr>
          <a:xfrm>
            <a:off x="4032725" y="845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C</a:t>
            </a:r>
            <a:endParaRPr b="1">
              <a:solidFill>
                <a:srgbClr val="9900FF"/>
              </a:solidFill>
            </a:endParaRPr>
          </a:p>
        </p:txBody>
      </p:sp>
      <p:sp>
        <p:nvSpPr>
          <p:cNvPr id="1142" name="Google Shape;1142;p112"/>
          <p:cNvSpPr/>
          <p:nvPr/>
        </p:nvSpPr>
        <p:spPr>
          <a:xfrm>
            <a:off x="4032725" y="464625"/>
            <a:ext cx="1241100" cy="3288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9900FF"/>
                </a:solidFill>
              </a:rPr>
              <a:t>commit D</a:t>
            </a:r>
            <a:endParaRPr b="1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